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1_BAC7021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78" r:id="rId2"/>
    <p:sldId id="2109" r:id="rId3"/>
    <p:sldId id="1625" r:id="rId4"/>
    <p:sldId id="257" r:id="rId5"/>
    <p:sldId id="2139" r:id="rId6"/>
    <p:sldId id="2140" r:id="rId7"/>
    <p:sldId id="428" r:id="rId8"/>
    <p:sldId id="2114" r:id="rId9"/>
    <p:sldId id="2142" r:id="rId10"/>
    <p:sldId id="2143" r:id="rId11"/>
    <p:sldId id="2144" r:id="rId12"/>
    <p:sldId id="2146" r:id="rId13"/>
    <p:sldId id="2145" r:id="rId14"/>
    <p:sldId id="2147" r:id="rId15"/>
    <p:sldId id="2148" r:id="rId16"/>
    <p:sldId id="2149" r:id="rId17"/>
    <p:sldId id="2150" r:id="rId18"/>
    <p:sldId id="2154" r:id="rId19"/>
    <p:sldId id="2157" r:id="rId20"/>
    <p:sldId id="2158" r:id="rId21"/>
    <p:sldId id="2160" r:id="rId22"/>
    <p:sldId id="1651" r:id="rId23"/>
    <p:sldId id="2159" r:id="rId24"/>
    <p:sldId id="1663" r:id="rId25"/>
    <p:sldId id="2161" r:id="rId26"/>
    <p:sldId id="2180" r:id="rId27"/>
    <p:sldId id="2163" r:id="rId28"/>
    <p:sldId id="2116" r:id="rId29"/>
    <p:sldId id="2164" r:id="rId30"/>
    <p:sldId id="2165" r:id="rId31"/>
    <p:sldId id="2167" r:id="rId32"/>
    <p:sldId id="2168" r:id="rId33"/>
    <p:sldId id="2166" r:id="rId34"/>
    <p:sldId id="2169" r:id="rId35"/>
    <p:sldId id="2170" r:id="rId36"/>
    <p:sldId id="2138" r:id="rId37"/>
    <p:sldId id="2182" r:id="rId38"/>
    <p:sldId id="2107" r:id="rId39"/>
    <p:sldId id="2121" r:id="rId40"/>
    <p:sldId id="2123" r:id="rId41"/>
    <p:sldId id="2176" r:id="rId42"/>
    <p:sldId id="2177" r:id="rId43"/>
    <p:sldId id="2175" r:id="rId44"/>
    <p:sldId id="2181" r:id="rId45"/>
    <p:sldId id="2174" r:id="rId4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F9"/>
    <a:srgbClr val="255ED3"/>
    <a:srgbClr val="FC6A00"/>
    <a:srgbClr val="00EF00"/>
    <a:srgbClr val="ACB6E6"/>
    <a:srgbClr val="FFD9D5"/>
    <a:srgbClr val="A0A9B4"/>
    <a:srgbClr val="FFD9DB"/>
    <a:srgbClr val="AFB8C3"/>
    <a:srgbClr val="D7C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0"/>
    <p:restoredTop sz="81563"/>
  </p:normalViewPr>
  <p:slideViewPr>
    <p:cSldViewPr snapToGrid="0" snapToObjects="1">
      <p:cViewPr varScale="1">
        <p:scale>
          <a:sx n="119" d="100"/>
          <a:sy n="119" d="100"/>
        </p:scale>
        <p:origin x="744" y="176"/>
      </p:cViewPr>
      <p:guideLst/>
    </p:cSldViewPr>
  </p:slideViewPr>
  <p:outlineViewPr>
    <p:cViewPr>
      <p:scale>
        <a:sx n="33" d="100"/>
        <a:sy n="33" d="100"/>
      </p:scale>
      <p:origin x="0" y="-41408"/>
    </p:cViewPr>
  </p:outlineViewPr>
  <p:notesTextViewPr>
    <p:cViewPr>
      <p:scale>
        <a:sx n="110" d="100"/>
        <a:sy n="110" d="100"/>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1_BAC70214.xml><?xml version="1.0" encoding="utf-8"?>
<p188:cmLst xmlns:a="http://schemas.openxmlformats.org/drawingml/2006/main" xmlns:r="http://schemas.openxmlformats.org/officeDocument/2006/relationships" xmlns:p188="http://schemas.microsoft.com/office/powerpoint/2018/8/main">
  <p188:cm id="{F47086BC-25B4-8D47-A391-A4145CD0AA1C}" authorId="{AC97BE05-7214-46BD-569F-A0959E827800}" created="2023-04-23T12:17:17.427">
    <pc:sldMkLst xmlns:pc="http://schemas.microsoft.com/office/powerpoint/2013/main/command">
      <pc:docMk/>
      <pc:sldMk cId="46870296" sldId="257"/>
    </pc:sldMkLst>
    <p188:txBody>
      <a:bodyPr/>
      <a:lstStyle/>
      <a:p>
        <a:r>
          <a:rPr lang="en-US"/>
          <a:t>TODO: Consider adding videos of chatbot output here …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5/15/23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dirty="0"/>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Thank you for having me! It's an honor to be here! </a:t>
            </a:r>
            <a:endParaRPr lang="en-US" b="0" dirty="0">
              <a:effectLst/>
            </a:endParaRPr>
          </a:p>
          <a:p>
            <a:endParaRPr lang="en-US" baseline="0" dirty="0"/>
          </a:p>
          <a:p>
            <a:r>
              <a:rPr lang="en-US" baseline="0" dirty="0"/>
              <a:t>I am an engineer by training, but today I won’t talk about engineering details. Instead, I want to share my perspective on the impact (including those positive and negative). </a:t>
            </a:r>
          </a:p>
          <a:p>
            <a:r>
              <a:rPr lang="en-US" baseline="0" dirty="0"/>
              <a:t>It goes without saying that, a lot of these are my speculations, which may be limited or likely biased. So, take everything with grain of salt.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290975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395929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2416191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733840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311675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381433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997913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963327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gartner's</a:t>
            </a:r>
            <a:r>
              <a:rPr lang="en-US" dirty="0"/>
              <a:t> hype cycle</a:t>
            </a:r>
          </a:p>
        </p:txBody>
      </p:sp>
    </p:spTree>
    <p:extLst>
      <p:ext uri="{BB962C8B-B14F-4D97-AF65-F5344CB8AC3E}">
        <p14:creationId xmlns:p14="http://schemas.microsoft.com/office/powerpoint/2010/main" val="3176956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75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So, it goes without saying: chatbots driven by large language models are all the buzz these days.</a:t>
            </a:r>
            <a:endParaRPr lang="en-US" b="0" dirty="0">
              <a:effectLst/>
            </a:endParaRPr>
          </a:p>
          <a:p>
            <a:r>
              <a:rPr lang="en-US" dirty="0"/>
              <a:t>And rightly so …. </a:t>
            </a: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1850276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16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fundamental property of the nature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27</a:t>
            </a:fld>
            <a:endParaRPr lang="en-US" dirty="0"/>
          </a:p>
        </p:txBody>
      </p:sp>
    </p:spTree>
    <p:extLst>
      <p:ext uri="{BB962C8B-B14F-4D97-AF65-F5344CB8AC3E}">
        <p14:creationId xmlns:p14="http://schemas.microsoft.com/office/powerpoint/2010/main" val="414956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29</a:t>
            </a:fld>
            <a:endParaRPr lang="en-US" dirty="0"/>
          </a:p>
        </p:txBody>
      </p:sp>
    </p:spTree>
    <p:extLst>
      <p:ext uri="{BB962C8B-B14F-4D97-AF65-F5344CB8AC3E}">
        <p14:creationId xmlns:p14="http://schemas.microsoft.com/office/powerpoint/2010/main" val="371068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30</a:t>
            </a:fld>
            <a:endParaRPr lang="en-US" dirty="0"/>
          </a:p>
        </p:txBody>
      </p:sp>
    </p:spTree>
    <p:extLst>
      <p:ext uri="{BB962C8B-B14F-4D97-AF65-F5344CB8AC3E}">
        <p14:creationId xmlns:p14="http://schemas.microsoft.com/office/powerpoint/2010/main" val="151275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dobe-caslon-pro"/>
              </a:rPr>
              <a:t> millions of de-identified patient records </a:t>
            </a:r>
          </a:p>
          <a:p>
            <a:endParaRPr lang="en-US" b="0" i="0" dirty="0">
              <a:solidFill>
                <a:srgbClr val="333333"/>
              </a:solidFill>
              <a:effectLst/>
              <a:latin typeface="adobe-caslon-pro"/>
            </a:endParaRPr>
          </a:p>
          <a:p>
            <a:r>
              <a:rPr lang="en-US" b="0" i="0" dirty="0">
                <a:solidFill>
                  <a:srgbClr val="333333"/>
                </a:solidFill>
                <a:effectLst/>
                <a:latin typeface="adobe-caslon-pro"/>
              </a:rPr>
              <a:t>TODO: add a box to explain “</a:t>
            </a:r>
            <a:r>
              <a:rPr lang="en-US" dirty="0"/>
              <a:t>Green Button”</a:t>
            </a:r>
          </a:p>
        </p:txBody>
      </p:sp>
      <p:sp>
        <p:nvSpPr>
          <p:cNvPr id="4" name="Slide Number Placeholder 3"/>
          <p:cNvSpPr>
            <a:spLocks noGrp="1"/>
          </p:cNvSpPr>
          <p:nvPr>
            <p:ph type="sldNum" sz="quarter" idx="5"/>
          </p:nvPr>
        </p:nvSpPr>
        <p:spPr/>
        <p:txBody>
          <a:bodyPr/>
          <a:lstStyle/>
          <a:p>
            <a:fld id="{7E3EFFCD-2707-464E-8668-7D1BDDA9873E}" type="slidenum">
              <a:rPr lang="en-US" smtClean="0"/>
              <a:pPr/>
              <a:t>31</a:t>
            </a:fld>
            <a:endParaRPr lang="en-US" dirty="0"/>
          </a:p>
        </p:txBody>
      </p:sp>
    </p:spTree>
    <p:extLst>
      <p:ext uri="{BB962C8B-B14F-4D97-AF65-F5344CB8AC3E}">
        <p14:creationId xmlns:p14="http://schemas.microsoft.com/office/powerpoint/2010/main" val="1955991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mention Swaroop’s name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33</a:t>
            </a:fld>
            <a:endParaRPr lang="en-US" dirty="0"/>
          </a:p>
        </p:txBody>
      </p:sp>
    </p:spTree>
    <p:extLst>
      <p:ext uri="{BB962C8B-B14F-4D97-AF65-F5344CB8AC3E}">
        <p14:creationId xmlns:p14="http://schemas.microsoft.com/office/powerpoint/2010/main" val="443302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39</a:t>
            </a:fld>
            <a:endParaRPr lang="en-US" dirty="0"/>
          </a:p>
        </p:txBody>
      </p:sp>
    </p:spTree>
    <p:extLst>
      <p:ext uri="{BB962C8B-B14F-4D97-AF65-F5344CB8AC3E}">
        <p14:creationId xmlns:p14="http://schemas.microsoft.com/office/powerpoint/2010/main" val="887766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excited and nervous.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42</a:t>
            </a:fld>
            <a:endParaRPr lang="en-US" dirty="0"/>
          </a:p>
        </p:txBody>
      </p:sp>
    </p:spTree>
    <p:extLst>
      <p:ext uri="{BB962C8B-B14F-4D97-AF65-F5344CB8AC3E}">
        <p14:creationId xmlns:p14="http://schemas.microsoft.com/office/powerpoint/2010/main" val="2035193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Prompt-based attacks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43</a:t>
            </a:fld>
            <a:endParaRPr lang="en-US" dirty="0"/>
          </a:p>
        </p:txBody>
      </p:sp>
    </p:spTree>
    <p:extLst>
      <p:ext uri="{BB962C8B-B14F-4D97-AF65-F5344CB8AC3E}">
        <p14:creationId xmlns:p14="http://schemas.microsoft.com/office/powerpoint/2010/main" val="390375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Prompt-based attacks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44</a:t>
            </a:fld>
            <a:endParaRPr lang="en-US" dirty="0"/>
          </a:p>
        </p:txBody>
      </p:sp>
    </p:spTree>
    <p:extLst>
      <p:ext uri="{BB962C8B-B14F-4D97-AF65-F5344CB8AC3E}">
        <p14:creationId xmlns:p14="http://schemas.microsoft.com/office/powerpoint/2010/main" val="404599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9c24654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19c24654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latin typeface="Avenir Book" panose="02000503020000020003" pitchFamily="2" charset="0"/>
              </a:rPr>
              <a:t>They seem to have fluent dialogue, solve math problems,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Avenir Book" panose="02000503020000020003" pitchFamily="2" charset="0"/>
              </a:rPr>
              <a:t>Pass standardized exams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Avenir Book" panose="02000503020000020003" pitchFamily="2" charset="0"/>
              </a:rPr>
              <a:t>Or even help us with building a website.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strike="noStrike" dirty="0">
                <a:solidFill>
                  <a:srgbClr val="000000"/>
                </a:solidFill>
                <a:effectLst/>
                <a:latin typeface="Avenir Book" panose="02000503020000020003" pitchFamily="2" charset="0"/>
              </a:rPr>
              <a:t>This is great!  …. </a:t>
            </a:r>
            <a:endParaRPr lang="en-US" sz="1200" b="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Avenir Book" panose="02000503020000020003"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065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which I am going to spend a few minutes to define.  </a:t>
            </a:r>
          </a:p>
        </p:txBody>
      </p:sp>
    </p:spTree>
    <p:extLst>
      <p:ext uri="{BB962C8B-B14F-4D97-AF65-F5344CB8AC3E}">
        <p14:creationId xmlns:p14="http://schemas.microsoft.com/office/powerpoint/2010/main" val="3897506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2880357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535862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2811916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then a few more photos</a:t>
            </a:r>
          </a:p>
          <a:p>
            <a:endParaRPr lang="en-US" dirty="0"/>
          </a:p>
          <a:p>
            <a:endParaRPr lang="en-US" dirty="0"/>
          </a:p>
        </p:txBody>
      </p:sp>
    </p:spTree>
    <p:extLst>
      <p:ext uri="{BB962C8B-B14F-4D97-AF65-F5344CB8AC3E}">
        <p14:creationId xmlns:p14="http://schemas.microsoft.com/office/powerpoint/2010/main" val="339538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Generation is not just the product of AI, it is what fuels it. </a:t>
            </a:r>
          </a:p>
          <a:p>
            <a:endParaRPr lang="en-US" dirty="0"/>
          </a:p>
          <a:p>
            <a:endParaRPr lang="en-US" dirty="0"/>
          </a:p>
        </p:txBody>
      </p:sp>
    </p:spTree>
    <p:extLst>
      <p:ext uri="{BB962C8B-B14F-4D97-AF65-F5344CB8AC3E}">
        <p14:creationId xmlns:p14="http://schemas.microsoft.com/office/powerpoint/2010/main" val="146610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dirty="0"/>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48232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dirty="0"/>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dirty="0"/>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327276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34" r:id="rId9"/>
    <p:sldLayoutId id="2147483735" r:id="rId1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hai.stanford.edu/news/how-foundation-models-can-advance-ai-healthcar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1_BAC70214.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653142" y="1825225"/>
            <a:ext cx="11088914" cy="1909762"/>
          </a:xfrm>
        </p:spPr>
        <p:txBody>
          <a:bodyPr/>
          <a:lstStyle/>
          <a:p>
            <a:pPr algn="ctr"/>
            <a:r>
              <a:rPr lang="en-US" sz="5400" dirty="0"/>
              <a:t>On AI’s Impact —  </a:t>
            </a:r>
            <a:br>
              <a:rPr lang="en-US" sz="5400" dirty="0"/>
            </a:br>
            <a:r>
              <a:rPr lang="en-US" sz="5400" dirty="0"/>
              <a:t>An Engineer’s Take </a:t>
            </a:r>
            <a:endParaRPr lang="en-US" sz="11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dirty="0"/>
              <a:t>Daniel </a:t>
            </a:r>
            <a:r>
              <a:rPr lang="en-US" dirty="0" err="1"/>
              <a:t>Khashabi</a:t>
            </a:r>
            <a:endParaRPr lang="en-US" sz="2800" dirty="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3431381" y="5249766"/>
            <a:ext cx="5329238" cy="1444932"/>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415600" y="1536633"/>
            <a:ext cx="11360800" cy="4555200"/>
          </a:xfrm>
        </p:spPr>
        <p:txBody>
          <a:bodyPr/>
          <a:lstStyle/>
          <a:p>
            <a:endParaRPr lang="en-US" dirty="0"/>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230683"/>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629582"/>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596711"/>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2902849"/>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4769421"/>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Google Shape;671;p110">
            <a:extLst>
              <a:ext uri="{FF2B5EF4-FFF2-40B4-BE49-F238E27FC236}">
                <a16:creationId xmlns:a16="http://schemas.microsoft.com/office/drawing/2014/main" id="{98B56E41-4E2A-A59D-723C-4D950CA88106}"/>
              </a:ext>
            </a:extLst>
          </p:cNvPr>
          <p:cNvPicPr preferRelativeResize="0"/>
          <p:nvPr/>
        </p:nvPicPr>
        <p:blipFill rotWithShape="1">
          <a:blip r:embed="rId3">
            <a:alphaModFix/>
          </a:blip>
          <a:srcRect r="39007"/>
          <a:stretch/>
        </p:blipFill>
        <p:spPr>
          <a:xfrm>
            <a:off x="1423113" y="1627316"/>
            <a:ext cx="3738480" cy="3424890"/>
          </a:xfrm>
          <a:prstGeom prst="rect">
            <a:avLst/>
          </a:prstGeom>
          <a:noFill/>
          <a:ln>
            <a:noFill/>
          </a:ln>
        </p:spPr>
      </p:pic>
      <p:pic>
        <p:nvPicPr>
          <p:cNvPr id="5" name="Google Shape;692;p113">
            <a:extLst>
              <a:ext uri="{FF2B5EF4-FFF2-40B4-BE49-F238E27FC236}">
                <a16:creationId xmlns:a16="http://schemas.microsoft.com/office/drawing/2014/main" id="{1F55BA4B-7471-EE17-DDF3-6DA58A938A63}"/>
              </a:ext>
            </a:extLst>
          </p:cNvPr>
          <p:cNvPicPr preferRelativeResize="0"/>
          <p:nvPr/>
        </p:nvPicPr>
        <p:blipFill rotWithShape="1">
          <a:blip r:embed="rId4">
            <a:alphaModFix/>
          </a:blip>
          <a:srcRect l="64079" t="16509" b="17096"/>
          <a:stretch/>
        </p:blipFill>
        <p:spPr>
          <a:xfrm>
            <a:off x="6334271" y="1865870"/>
            <a:ext cx="3190358" cy="2903551"/>
          </a:xfrm>
          <a:prstGeom prst="rect">
            <a:avLst/>
          </a:prstGeom>
          <a:noFill/>
          <a:ln>
            <a:noFill/>
          </a:ln>
        </p:spPr>
      </p:pic>
      <p:pic>
        <p:nvPicPr>
          <p:cNvPr id="7" name="Google Shape;699;p114">
            <a:extLst>
              <a:ext uri="{FF2B5EF4-FFF2-40B4-BE49-F238E27FC236}">
                <a16:creationId xmlns:a16="http://schemas.microsoft.com/office/drawing/2014/main" id="{0F1E44B5-24A1-E004-17F8-42F09D78E3DB}"/>
              </a:ext>
            </a:extLst>
          </p:cNvPr>
          <p:cNvPicPr preferRelativeResize="0"/>
          <p:nvPr/>
        </p:nvPicPr>
        <p:blipFill rotWithShape="1">
          <a:blip r:embed="rId5">
            <a:alphaModFix/>
          </a:blip>
          <a:srcRect l="63911" t="79744"/>
          <a:stretch/>
        </p:blipFill>
        <p:spPr>
          <a:xfrm>
            <a:off x="8514931" y="395845"/>
            <a:ext cx="3513280" cy="1077893"/>
          </a:xfrm>
          <a:prstGeom prst="rect">
            <a:avLst/>
          </a:prstGeom>
          <a:noFill/>
          <a:ln>
            <a:noFill/>
          </a:ln>
        </p:spPr>
      </p:pic>
      <p:sp>
        <p:nvSpPr>
          <p:cNvPr id="6" name="Slide Number Placeholder 5">
            <a:extLst>
              <a:ext uri="{FF2B5EF4-FFF2-40B4-BE49-F238E27FC236}">
                <a16:creationId xmlns:a16="http://schemas.microsoft.com/office/drawing/2014/main" id="{37A6CEA2-8289-716F-F53A-E512DD74C404}"/>
              </a:ext>
            </a:extLst>
          </p:cNvPr>
          <p:cNvSpPr>
            <a:spLocks noGrp="1"/>
          </p:cNvSpPr>
          <p:nvPr>
            <p:ph type="sldNum" idx="12"/>
          </p:nvPr>
        </p:nvSpPr>
        <p:spPr/>
        <p:txBody>
          <a:bodyPr/>
          <a:lstStyle/>
          <a:p>
            <a:fld id="{00000000-1234-1234-1234-123412341234}" type="slidenum">
              <a:rPr lang="en" smtClean="0"/>
              <a:pPr/>
              <a:t>10</a:t>
            </a:fld>
            <a:endParaRPr lang="en" dirty="0"/>
          </a:p>
        </p:txBody>
      </p:sp>
    </p:spTree>
    <p:extLst>
      <p:ext uri="{BB962C8B-B14F-4D97-AF65-F5344CB8AC3E}">
        <p14:creationId xmlns:p14="http://schemas.microsoft.com/office/powerpoint/2010/main" val="32862975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230683"/>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629582"/>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596711"/>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2902849"/>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4769421"/>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 name="Google Shape;692;p113">
            <a:extLst>
              <a:ext uri="{FF2B5EF4-FFF2-40B4-BE49-F238E27FC236}">
                <a16:creationId xmlns:a16="http://schemas.microsoft.com/office/drawing/2014/main" id="{1F55BA4B-7471-EE17-DDF3-6DA58A938A63}"/>
              </a:ext>
            </a:extLst>
          </p:cNvPr>
          <p:cNvPicPr preferRelativeResize="0"/>
          <p:nvPr/>
        </p:nvPicPr>
        <p:blipFill rotWithShape="1">
          <a:blip r:embed="rId3">
            <a:alphaModFix/>
          </a:blip>
          <a:srcRect l="64079" t="16509" b="17096"/>
          <a:stretch/>
        </p:blipFill>
        <p:spPr>
          <a:xfrm>
            <a:off x="6334271" y="1865870"/>
            <a:ext cx="3190358" cy="2903551"/>
          </a:xfrm>
          <a:prstGeom prst="rect">
            <a:avLst/>
          </a:prstGeom>
          <a:noFill/>
          <a:ln>
            <a:noFill/>
          </a:ln>
        </p:spPr>
      </p:pic>
      <p:sp>
        <p:nvSpPr>
          <p:cNvPr id="8" name="Rectangle 7">
            <a:extLst>
              <a:ext uri="{FF2B5EF4-FFF2-40B4-BE49-F238E27FC236}">
                <a16:creationId xmlns:a16="http://schemas.microsoft.com/office/drawing/2014/main" id="{D5CC4AFE-0C1C-84CC-BF07-7F49E6A251E6}"/>
              </a:ext>
            </a:extLst>
          </p:cNvPr>
          <p:cNvSpPr/>
          <p:nvPr/>
        </p:nvSpPr>
        <p:spPr>
          <a:xfrm>
            <a:off x="1326777" y="1807353"/>
            <a:ext cx="3327429" cy="362525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rbel" panose="020B0503020204020204" pitchFamily="34" charset="0"/>
              </a:rPr>
              <a:t>== treaty of </a:t>
            </a:r>
            <a:r>
              <a:rPr lang="en-US" sz="1600" dirty="0" err="1">
                <a:solidFill>
                  <a:schemeClr val="tx1"/>
                </a:solidFill>
                <a:latin typeface="Corbel" panose="020B0503020204020204" pitchFamily="34" charset="0"/>
              </a:rPr>
              <a:t>paris</a:t>
            </a:r>
            <a:r>
              <a:rPr lang="en-US" sz="1600" dirty="0">
                <a:solidFill>
                  <a:schemeClr val="tx1"/>
                </a:solidFill>
                <a:latin typeface="Corbel" panose="020B0503020204020204" pitchFamily="34" charset="0"/>
              </a:rPr>
              <a:t> (1763) </a:t>
            </a:r>
            <a:br>
              <a:rPr lang="en-US" sz="1600" dirty="0">
                <a:solidFill>
                  <a:schemeClr val="tx1"/>
                </a:solidFill>
                <a:latin typeface="Corbel" panose="020B0503020204020204" pitchFamily="34" charset="0"/>
              </a:rPr>
            </a:br>
            <a:br>
              <a:rPr lang="en-US" sz="1600" dirty="0">
                <a:solidFill>
                  <a:schemeClr val="tx1"/>
                </a:solidFill>
                <a:latin typeface="Corbel" panose="020B0503020204020204" pitchFamily="34" charset="0"/>
              </a:rPr>
            </a:br>
            <a:r>
              <a:rPr lang="en-US" sz="1600" dirty="0">
                <a:solidFill>
                  <a:schemeClr val="tx1"/>
                </a:solidFill>
                <a:latin typeface="Corbel" panose="020B0503020204020204" pitchFamily="34" charset="0"/>
              </a:rPr>
              <a:t>the treaty of </a:t>
            </a:r>
            <a:r>
              <a:rPr lang="en-US" sz="1600" dirty="0" err="1">
                <a:solidFill>
                  <a:schemeClr val="tx1"/>
                </a:solidFill>
                <a:latin typeface="Corbel" panose="020B0503020204020204" pitchFamily="34" charset="0"/>
              </a:rPr>
              <a:t>paris</a:t>
            </a:r>
            <a:r>
              <a:rPr lang="en-US" sz="1600" dirty="0">
                <a:solidFill>
                  <a:schemeClr val="tx1"/>
                </a:solidFill>
                <a:latin typeface="Corbel" panose="020B0503020204020204" pitchFamily="34" charset="0"/>
              </a:rPr>
              <a:t>, also known as the treaty of 1763, was signed on 10 </a:t>
            </a:r>
            <a:r>
              <a:rPr lang="en-US" sz="1600" dirty="0" err="1">
                <a:solidFill>
                  <a:schemeClr val="tx1"/>
                </a:solidFill>
                <a:latin typeface="Corbel" panose="020B0503020204020204" pitchFamily="34" charset="0"/>
              </a:rPr>
              <a:t>february</a:t>
            </a:r>
            <a:r>
              <a:rPr lang="en-US" sz="1600" dirty="0">
                <a:solidFill>
                  <a:schemeClr val="tx1"/>
                </a:solidFill>
                <a:latin typeface="Corbel" panose="020B0503020204020204" pitchFamily="34" charset="0"/>
              </a:rPr>
              <a:t> 1763 by the kingdoms of great </a:t>
            </a:r>
            <a:r>
              <a:rPr lang="en-US" sz="1600" dirty="0" err="1">
                <a:solidFill>
                  <a:schemeClr val="tx1"/>
                </a:solidFill>
                <a:latin typeface="Corbel" panose="020B0503020204020204" pitchFamily="34" charset="0"/>
              </a:rPr>
              <a:t>britain</a:t>
            </a:r>
            <a:r>
              <a:rPr lang="en-US" sz="1600" dirty="0">
                <a:solidFill>
                  <a:schemeClr val="tx1"/>
                </a:solidFill>
                <a:latin typeface="Corbel" panose="020B0503020204020204" pitchFamily="34" charset="0"/>
              </a:rPr>
              <a:t>, </a:t>
            </a:r>
            <a:r>
              <a:rPr lang="en-US" sz="1600" dirty="0" err="1">
                <a:solidFill>
                  <a:schemeClr val="tx1"/>
                </a:solidFill>
                <a:latin typeface="Corbel" panose="020B0503020204020204" pitchFamily="34" charset="0"/>
              </a:rPr>
              <a:t>france</a:t>
            </a:r>
            <a:r>
              <a:rPr lang="en-US" sz="1600" dirty="0">
                <a:solidFill>
                  <a:schemeClr val="tx1"/>
                </a:solidFill>
                <a:latin typeface="Corbel" panose="020B0503020204020204" pitchFamily="34" charset="0"/>
              </a:rPr>
              <a:t> and </a:t>
            </a:r>
            <a:r>
              <a:rPr lang="en-US" sz="1600" dirty="0" err="1">
                <a:solidFill>
                  <a:schemeClr val="tx1"/>
                </a:solidFill>
                <a:latin typeface="Corbel" panose="020B0503020204020204" pitchFamily="34" charset="0"/>
              </a:rPr>
              <a:t>spain</a:t>
            </a:r>
            <a:r>
              <a:rPr lang="en-US" sz="1600" dirty="0">
                <a:solidFill>
                  <a:schemeClr val="tx1"/>
                </a:solidFill>
                <a:latin typeface="Corbel" panose="020B0503020204020204" pitchFamily="34" charset="0"/>
              </a:rPr>
              <a:t>, with </a:t>
            </a:r>
            <a:r>
              <a:rPr lang="en-US" sz="1600" dirty="0" err="1">
                <a:solidFill>
                  <a:schemeClr val="tx1"/>
                </a:solidFill>
                <a:latin typeface="Corbel" panose="020B0503020204020204" pitchFamily="34" charset="0"/>
              </a:rPr>
              <a:t>portugal</a:t>
            </a:r>
            <a:r>
              <a:rPr lang="en-US" sz="1600" dirty="0">
                <a:solidFill>
                  <a:schemeClr val="tx1"/>
                </a:solidFill>
                <a:latin typeface="Corbel" panose="020B0503020204020204" pitchFamily="34" charset="0"/>
              </a:rPr>
              <a:t> in agreement, after great </a:t>
            </a:r>
            <a:r>
              <a:rPr lang="en-US" sz="1600" dirty="0" err="1">
                <a:solidFill>
                  <a:schemeClr val="tx1"/>
                </a:solidFill>
                <a:latin typeface="Corbel" panose="020B0503020204020204" pitchFamily="34" charset="0"/>
              </a:rPr>
              <a:t>britain's</a:t>
            </a:r>
            <a:r>
              <a:rPr lang="en-US" sz="1600" dirty="0">
                <a:solidFill>
                  <a:schemeClr val="tx1"/>
                </a:solidFill>
                <a:latin typeface="Corbel" panose="020B0503020204020204" pitchFamily="34" charset="0"/>
              </a:rPr>
              <a:t> victory over </a:t>
            </a:r>
            <a:r>
              <a:rPr lang="en-US" sz="1600" dirty="0" err="1">
                <a:solidFill>
                  <a:schemeClr val="tx1"/>
                </a:solidFill>
                <a:latin typeface="Corbel" panose="020B0503020204020204" pitchFamily="34" charset="0"/>
              </a:rPr>
              <a:t>france</a:t>
            </a:r>
            <a:r>
              <a:rPr lang="en-US" sz="1600" dirty="0">
                <a:solidFill>
                  <a:schemeClr val="tx1"/>
                </a:solidFill>
                <a:latin typeface="Corbel" panose="020B0503020204020204" pitchFamily="34" charset="0"/>
              </a:rPr>
              <a:t> and </a:t>
            </a:r>
            <a:r>
              <a:rPr lang="en-US" sz="1600" dirty="0" err="1">
                <a:solidFill>
                  <a:schemeClr val="tx1"/>
                </a:solidFill>
                <a:latin typeface="Corbel" panose="020B0503020204020204" pitchFamily="34" charset="0"/>
              </a:rPr>
              <a:t>spain</a:t>
            </a:r>
            <a:r>
              <a:rPr lang="en-US" sz="1600" dirty="0">
                <a:solidFill>
                  <a:schemeClr val="tx1"/>
                </a:solidFill>
                <a:latin typeface="Corbel" panose="020B0503020204020204" pitchFamily="34" charset="0"/>
              </a:rPr>
              <a:t> during the seven years' war. </a:t>
            </a:r>
            <a:br>
              <a:rPr lang="en-US" sz="1600" dirty="0">
                <a:solidFill>
                  <a:schemeClr val="tx1"/>
                </a:solidFill>
                <a:latin typeface="Corbel" panose="020B0503020204020204" pitchFamily="34" charset="0"/>
              </a:rPr>
            </a:br>
            <a:br>
              <a:rPr lang="en-US" sz="1600" dirty="0">
                <a:solidFill>
                  <a:schemeClr val="tx1"/>
                </a:solidFill>
                <a:latin typeface="Corbel" panose="020B0503020204020204" pitchFamily="34" charset="0"/>
              </a:rPr>
            </a:br>
            <a:r>
              <a:rPr lang="en-US" sz="1600" dirty="0">
                <a:solidFill>
                  <a:schemeClr val="tx1"/>
                </a:solidFill>
                <a:latin typeface="Corbel" panose="020B0503020204020204" pitchFamily="34" charset="0"/>
              </a:rPr>
              <a:t>the signing of the treaty formally ended the seven years' war, known as the </a:t>
            </a:r>
            <a:r>
              <a:rPr lang="en-US" sz="1600" dirty="0" err="1">
                <a:solidFill>
                  <a:schemeClr val="tx1"/>
                </a:solidFill>
                <a:latin typeface="Corbel" panose="020B0503020204020204" pitchFamily="34" charset="0"/>
              </a:rPr>
              <a:t>french</a:t>
            </a:r>
            <a:r>
              <a:rPr lang="en-US" sz="1600" dirty="0">
                <a:solidFill>
                  <a:schemeClr val="tx1"/>
                </a:solidFill>
                <a:latin typeface="Corbel" panose="020B0503020204020204" pitchFamily="34" charset="0"/>
              </a:rPr>
              <a:t> and </a:t>
            </a:r>
            <a:r>
              <a:rPr lang="en-US" sz="1600" dirty="0" err="1">
                <a:solidFill>
                  <a:schemeClr val="tx1"/>
                </a:solidFill>
                <a:latin typeface="Corbel" panose="020B0503020204020204" pitchFamily="34" charset="0"/>
              </a:rPr>
              <a:t>indian</a:t>
            </a:r>
            <a:r>
              <a:rPr lang="en-US" sz="1600" dirty="0">
                <a:solidFill>
                  <a:schemeClr val="tx1"/>
                </a:solidFill>
                <a:latin typeface="Corbel" panose="020B0503020204020204" pitchFamily="34" charset="0"/>
              </a:rPr>
              <a:t> war in the north </a:t>
            </a:r>
            <a:r>
              <a:rPr lang="en-US" sz="1600" dirty="0" err="1">
                <a:solidFill>
                  <a:schemeClr val="tx1"/>
                </a:solidFill>
                <a:latin typeface="Corbel" panose="020B0503020204020204" pitchFamily="34" charset="0"/>
              </a:rPr>
              <a:t>american</a:t>
            </a:r>
            <a:r>
              <a:rPr lang="en-US" sz="1600" dirty="0">
                <a:solidFill>
                  <a:schemeClr val="tx1"/>
                </a:solidFill>
                <a:latin typeface="Corbel" panose="020B0503020204020204" pitchFamily="34" charset="0"/>
              </a:rPr>
              <a:t> theatre, ….</a:t>
            </a:r>
          </a:p>
        </p:txBody>
      </p:sp>
      <p:sp>
        <p:nvSpPr>
          <p:cNvPr id="10" name="Rectangle 9">
            <a:extLst>
              <a:ext uri="{FF2B5EF4-FFF2-40B4-BE49-F238E27FC236}">
                <a16:creationId xmlns:a16="http://schemas.microsoft.com/office/drawing/2014/main" id="{8D280403-2E12-8318-E33D-4E036207B730}"/>
              </a:ext>
            </a:extLst>
          </p:cNvPr>
          <p:cNvSpPr/>
          <p:nvPr/>
        </p:nvSpPr>
        <p:spPr>
          <a:xfrm>
            <a:off x="1875034" y="1492926"/>
            <a:ext cx="3327429" cy="362525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rbel" panose="020B0503020204020204" pitchFamily="34" charset="0"/>
              </a:rPr>
              <a:t>== wheelbarrow </a:t>
            </a:r>
          </a:p>
          <a:p>
            <a:endParaRPr lang="en-US" sz="1600" dirty="0">
              <a:solidFill>
                <a:schemeClr val="tx1"/>
              </a:solidFill>
              <a:latin typeface="Corbel" panose="020B0503020204020204" pitchFamily="34" charset="0"/>
            </a:endParaRPr>
          </a:p>
          <a:p>
            <a:r>
              <a:rPr lang="en-US" sz="1600" dirty="0">
                <a:solidFill>
                  <a:schemeClr val="tx1"/>
                </a:solidFill>
                <a:latin typeface="Corbel" panose="020B0503020204020204" pitchFamily="34" charset="0"/>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sz="1600" dirty="0" err="1">
                <a:solidFill>
                  <a:schemeClr val="tx1"/>
                </a:solidFill>
                <a:latin typeface="Corbel" panose="020B0503020204020204" pitchFamily="34" charset="0"/>
              </a:rPr>
              <a:t>barew</a:t>
            </a:r>
            <a:r>
              <a:rPr lang="en-US" sz="1600" dirty="0">
                <a:solidFill>
                  <a:schemeClr val="tx1"/>
                </a:solidFill>
                <a:latin typeface="Corbel" panose="020B0503020204020204" pitchFamily="34" charset="0"/>
              </a:rPr>
              <a:t>" which was a device used for carrying loads. The wheelbarrow is designed to ….. </a:t>
            </a:r>
          </a:p>
        </p:txBody>
      </p:sp>
      <p:sp>
        <p:nvSpPr>
          <p:cNvPr id="12" name="Rectangle 11">
            <a:extLst>
              <a:ext uri="{FF2B5EF4-FFF2-40B4-BE49-F238E27FC236}">
                <a16:creationId xmlns:a16="http://schemas.microsoft.com/office/drawing/2014/main" id="{9E320AD2-29F0-BFE1-A5F8-012DE5B66003}"/>
              </a:ext>
            </a:extLst>
          </p:cNvPr>
          <p:cNvSpPr/>
          <p:nvPr/>
        </p:nvSpPr>
        <p:spPr>
          <a:xfrm>
            <a:off x="2457797" y="1201549"/>
            <a:ext cx="3327429" cy="3625259"/>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rbel" panose="020B0503020204020204" pitchFamily="34" charset="0"/>
              </a:rPr>
              <a:t>== lemon </a:t>
            </a:r>
          </a:p>
          <a:p>
            <a:endParaRPr lang="en-US" sz="1600" dirty="0">
              <a:solidFill>
                <a:schemeClr val="tx1"/>
              </a:solidFill>
              <a:latin typeface="Corbel" panose="020B0503020204020204" pitchFamily="34" charset="0"/>
            </a:endParaRPr>
          </a:p>
          <a:p>
            <a:r>
              <a:rPr lang="en-US" sz="1600" dirty="0">
                <a:solidFill>
                  <a:schemeClr val="tx1"/>
                </a:solidFill>
                <a:latin typeface="Corbel" panose="020B0503020204020204" pitchFamily="34" charset="0"/>
              </a:rPr>
              <a:t>The lemon (Citrus limon) is a species of small evergreen trees in the flowering plant family </a:t>
            </a:r>
            <a:r>
              <a:rPr lang="en-US" sz="1600" dirty="0" err="1">
                <a:solidFill>
                  <a:schemeClr val="tx1"/>
                </a:solidFill>
                <a:latin typeface="Corbel" panose="020B0503020204020204" pitchFamily="34" charset="0"/>
              </a:rPr>
              <a:t>Rutaceae</a:t>
            </a:r>
            <a:r>
              <a:rPr lang="en-US" sz="1600" dirty="0">
                <a:solidFill>
                  <a:schemeClr val="tx1"/>
                </a:solidFill>
                <a:latin typeface="Corbel" panose="020B0503020204020204" pitchFamily="34" charset="0"/>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 </a:t>
            </a:r>
          </a:p>
        </p:txBody>
      </p:sp>
      <p:sp>
        <p:nvSpPr>
          <p:cNvPr id="14" name="Rectangle 13">
            <a:extLst>
              <a:ext uri="{FF2B5EF4-FFF2-40B4-BE49-F238E27FC236}">
                <a16:creationId xmlns:a16="http://schemas.microsoft.com/office/drawing/2014/main" id="{E1E12BD0-9BD6-0677-F372-5B38F94FA30F}"/>
              </a:ext>
            </a:extLst>
          </p:cNvPr>
          <p:cNvSpPr/>
          <p:nvPr/>
        </p:nvSpPr>
        <p:spPr>
          <a:xfrm>
            <a:off x="6388227" y="1458921"/>
            <a:ext cx="3290889" cy="362525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rbel" panose="020B0503020204020204" pitchFamily="34" charset="0"/>
              </a:rPr>
              <a:t>== wings over </a:t>
            </a:r>
            <a:r>
              <a:rPr lang="en-US" sz="1600" dirty="0" err="1">
                <a:solidFill>
                  <a:schemeClr val="tx1"/>
                </a:solidFill>
                <a:latin typeface="Corbel" panose="020B0503020204020204" pitchFamily="34" charset="0"/>
              </a:rPr>
              <a:t>kansas</a:t>
            </a:r>
            <a:r>
              <a:rPr lang="en-US" sz="1600" dirty="0">
                <a:solidFill>
                  <a:schemeClr val="tx1"/>
                </a:solidFill>
                <a:latin typeface="Corbel" panose="020B0503020204020204" pitchFamily="34" charset="0"/>
              </a:rPr>
              <a:t> </a:t>
            </a:r>
            <a:br>
              <a:rPr lang="en-US" sz="1600" dirty="0">
                <a:solidFill>
                  <a:schemeClr val="tx1"/>
                </a:solidFill>
                <a:latin typeface="Corbel" panose="020B0503020204020204" pitchFamily="34" charset="0"/>
              </a:rPr>
            </a:br>
            <a:br>
              <a:rPr lang="en-US" sz="1600" dirty="0">
                <a:solidFill>
                  <a:schemeClr val="tx1"/>
                </a:solidFill>
                <a:latin typeface="Corbel" panose="020B0503020204020204" pitchFamily="34" charset="0"/>
              </a:rPr>
            </a:br>
            <a:r>
              <a:rPr lang="en-US" sz="1600" dirty="0">
                <a:solidFill>
                  <a:schemeClr val="tx1"/>
                </a:solidFill>
                <a:latin typeface="Corbel" panose="020B0503020204020204" pitchFamily="34" charset="0"/>
              </a:rPr>
              <a:t>wings over </a:t>
            </a:r>
            <a:r>
              <a:rPr lang="en-US" sz="1600" dirty="0" err="1">
                <a:solidFill>
                  <a:schemeClr val="tx1"/>
                </a:solidFill>
                <a:latin typeface="Corbel" panose="020B0503020204020204" pitchFamily="34" charset="0"/>
              </a:rPr>
              <a:t>kansas</a:t>
            </a:r>
            <a:r>
              <a:rPr lang="en-US" sz="1600" dirty="0">
                <a:solidFill>
                  <a:schemeClr val="tx1"/>
                </a:solidFill>
                <a:latin typeface="Corbel" panose="020B0503020204020204" pitchFamily="34" charset="0"/>
              </a:rPr>
              <a:t> is the second studio album by </a:t>
            </a:r>
            <a:r>
              <a:rPr lang="en-US" sz="1600" dirty="0" err="1">
                <a:solidFill>
                  <a:schemeClr val="tx1"/>
                </a:solidFill>
                <a:latin typeface="Corbel" panose="020B0503020204020204" pitchFamily="34" charset="0"/>
              </a:rPr>
              <a:t>jason</a:t>
            </a:r>
            <a:r>
              <a:rPr lang="en-US" sz="1600" dirty="0">
                <a:solidFill>
                  <a:schemeClr val="tx1"/>
                </a:solidFill>
                <a:latin typeface="Corbel" panose="020B0503020204020204" pitchFamily="34" charset="0"/>
              </a:rPr>
              <a:t> </a:t>
            </a:r>
            <a:r>
              <a:rPr lang="en-US" sz="1600" dirty="0" err="1">
                <a:solidFill>
                  <a:schemeClr val="tx1"/>
                </a:solidFill>
                <a:latin typeface="Corbel" panose="020B0503020204020204" pitchFamily="34" charset="0"/>
              </a:rPr>
              <a:t>ammons</a:t>
            </a:r>
            <a:r>
              <a:rPr lang="en-US" sz="1600" dirty="0">
                <a:solidFill>
                  <a:schemeClr val="tx1"/>
                </a:solidFill>
                <a:latin typeface="Corbel" panose="020B0503020204020204" pitchFamily="34" charset="0"/>
              </a:rPr>
              <a:t>, john bolster and </a:t>
            </a:r>
            <a:r>
              <a:rPr lang="en-US" sz="1600" dirty="0" err="1">
                <a:solidFill>
                  <a:schemeClr val="tx1"/>
                </a:solidFill>
                <a:latin typeface="Corbel" panose="020B0503020204020204" pitchFamily="34" charset="0"/>
              </a:rPr>
              <a:t>mo</a:t>
            </a:r>
            <a:r>
              <a:rPr lang="en-US" sz="1600" dirty="0">
                <a:solidFill>
                  <a:schemeClr val="tx1"/>
                </a:solidFill>
                <a:latin typeface="Corbel" panose="020B0503020204020204" pitchFamily="34" charset="0"/>
              </a:rPr>
              <a:t> </a:t>
            </a:r>
            <a:r>
              <a:rPr lang="en-US" sz="1600" dirty="0" err="1">
                <a:solidFill>
                  <a:schemeClr val="tx1"/>
                </a:solidFill>
                <a:latin typeface="Corbel" panose="020B0503020204020204" pitchFamily="34" charset="0"/>
              </a:rPr>
              <a:t>rosato</a:t>
            </a:r>
            <a:r>
              <a:rPr lang="en-US" sz="1600" dirty="0">
                <a:solidFill>
                  <a:schemeClr val="tx1"/>
                </a:solidFill>
                <a:latin typeface="Corbel" panose="020B0503020204020204" pitchFamily="34" charset="0"/>
              </a:rPr>
              <a:t>. the album debuted at number one on the billboard 200, selling 35,000 copies in it first week at the time. it was the second highest selling album to debut at the billboard top 50 and the third highest selling album to debut at the top </a:t>
            </a:r>
            <a:r>
              <a:rPr lang="en-US" sz="1600" dirty="0" err="1">
                <a:solidFill>
                  <a:schemeClr val="tx1"/>
                </a:solidFill>
                <a:latin typeface="Corbel" panose="020B0503020204020204" pitchFamily="34" charset="0"/>
              </a:rPr>
              <a:t>heatseekers</a:t>
            </a:r>
            <a:r>
              <a:rPr lang="en-US" sz="1600" dirty="0">
                <a:solidFill>
                  <a:schemeClr val="tx1"/>
                </a:solidFill>
                <a:latin typeface="Corbel" panose="020B0503020204020204" pitchFamily="34" charset="0"/>
              </a:rPr>
              <a:t>, with 26,000 copies sold. this is the </a:t>
            </a:r>
            <a:r>
              <a:rPr lang="en-US" sz="1600" dirty="0" err="1">
                <a:solidFill>
                  <a:schemeClr val="tx1"/>
                </a:solidFill>
                <a:latin typeface="Corbel" panose="020B0503020204020204" pitchFamily="34" charset="0"/>
              </a:rPr>
              <a:t>supremes</a:t>
            </a:r>
            <a:r>
              <a:rPr lang="en-US" sz="1600" dirty="0">
                <a:solidFill>
                  <a:schemeClr val="tx1"/>
                </a:solidFill>
                <a:latin typeface="Corbel" panose="020B0503020204020204" pitchFamily="34" charset="0"/>
              </a:rPr>
              <a:t> album earning the nickname … </a:t>
            </a:r>
          </a:p>
        </p:txBody>
      </p:sp>
      <p:sp>
        <p:nvSpPr>
          <p:cNvPr id="3" name="Slide Number Placeholder 2">
            <a:extLst>
              <a:ext uri="{FF2B5EF4-FFF2-40B4-BE49-F238E27FC236}">
                <a16:creationId xmlns:a16="http://schemas.microsoft.com/office/drawing/2014/main" id="{089AE3C3-C04A-C528-8B4B-30BEECB901BF}"/>
              </a:ext>
            </a:extLst>
          </p:cNvPr>
          <p:cNvSpPr>
            <a:spLocks noGrp="1"/>
          </p:cNvSpPr>
          <p:nvPr>
            <p:ph type="sldNum" idx="12"/>
          </p:nvPr>
        </p:nvSpPr>
        <p:spPr/>
        <p:txBody>
          <a:bodyPr/>
          <a:lstStyle/>
          <a:p>
            <a:fld id="{00000000-1234-1234-1234-123412341234}" type="slidenum">
              <a:rPr lang="en" smtClean="0"/>
              <a:pPr/>
              <a:t>11</a:t>
            </a:fld>
            <a:endParaRPr lang="en" dirty="0"/>
          </a:p>
        </p:txBody>
      </p:sp>
    </p:spTree>
    <p:extLst>
      <p:ext uri="{BB962C8B-B14F-4D97-AF65-F5344CB8AC3E}">
        <p14:creationId xmlns:p14="http://schemas.microsoft.com/office/powerpoint/2010/main" val="386366803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b="1" dirty="0">
                <a:solidFill>
                  <a:srgbClr val="0070C0"/>
                </a:solidFill>
              </a:rPr>
              <a:t>Self-Supervised</a:t>
            </a:r>
            <a:r>
              <a:rPr lang="en-US" b="1" dirty="0"/>
              <a:t> </a:t>
            </a:r>
            <a:r>
              <a:rPr lang="en-US" dirty="0"/>
              <a:t>Models</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4E9A70-D0FE-6DD5-9A83-8ACEDC76CA90}"/>
              </a:ext>
            </a:extLst>
          </p:cNvPr>
          <p:cNvSpPr txBox="1"/>
          <p:nvPr/>
        </p:nvSpPr>
        <p:spPr>
          <a:xfrm>
            <a:off x="1041379" y="1428284"/>
            <a:ext cx="10067200" cy="769441"/>
          </a:xfrm>
          <a:prstGeom prst="rect">
            <a:avLst/>
          </a:prstGeom>
          <a:noFill/>
        </p:spPr>
        <p:txBody>
          <a:bodyPr wrap="square">
            <a:spAutoFit/>
          </a:bodyPr>
          <a:lstStyle/>
          <a:p>
            <a:pPr algn="ctr">
              <a:buClrTx/>
            </a:pPr>
            <a:r>
              <a:rPr lang="en-US" sz="4400" i="1" dirty="0">
                <a:latin typeface="Corbel" panose="020B0503020204020204" pitchFamily="34" charset="0"/>
              </a:rPr>
              <a:t>Are </a:t>
            </a:r>
            <a:r>
              <a:rPr lang="en-US" sz="4400" i="1" dirty="0">
                <a:solidFill>
                  <a:srgbClr val="C00000"/>
                </a:solidFill>
                <a:latin typeface="Corbel" panose="020B0503020204020204" pitchFamily="34" charset="0"/>
              </a:rPr>
              <a:t>predictive models</a:t>
            </a:r>
            <a:r>
              <a:rPr lang="en-US" sz="4400" i="1" dirty="0">
                <a:latin typeface="Corbel" panose="020B0503020204020204" pitchFamily="34" charset="0"/>
              </a:rPr>
              <a:t> of the world.</a:t>
            </a:r>
          </a:p>
        </p:txBody>
      </p:sp>
      <p:sp>
        <p:nvSpPr>
          <p:cNvPr id="3" name="Slide Number Placeholder 2">
            <a:extLst>
              <a:ext uri="{FF2B5EF4-FFF2-40B4-BE49-F238E27FC236}">
                <a16:creationId xmlns:a16="http://schemas.microsoft.com/office/drawing/2014/main" id="{4BCAE42A-1B6E-D12E-CDEA-ED55F9A9EDA2}"/>
              </a:ext>
            </a:extLst>
          </p:cNvPr>
          <p:cNvSpPr>
            <a:spLocks noGrp="1"/>
          </p:cNvSpPr>
          <p:nvPr>
            <p:ph type="sldNum" idx="12"/>
          </p:nvPr>
        </p:nvSpPr>
        <p:spPr/>
        <p:txBody>
          <a:bodyPr/>
          <a:lstStyle/>
          <a:p>
            <a:fld id="{00000000-1234-1234-1234-123412341234}" type="slidenum">
              <a:rPr lang="en" smtClean="0"/>
              <a:pPr/>
              <a:t>12</a:t>
            </a:fld>
            <a:endParaRPr lang="en" dirty="0"/>
          </a:p>
        </p:txBody>
      </p:sp>
    </p:spTree>
    <p:extLst>
      <p:ext uri="{BB962C8B-B14F-4D97-AF65-F5344CB8AC3E}">
        <p14:creationId xmlns:p14="http://schemas.microsoft.com/office/powerpoint/2010/main" val="410884337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b="1" dirty="0">
                <a:solidFill>
                  <a:srgbClr val="0070C0"/>
                </a:solidFill>
              </a:rPr>
              <a:t>Self-Supervised</a:t>
            </a:r>
            <a:r>
              <a:rPr lang="en-US" b="1" dirty="0"/>
              <a:t> </a:t>
            </a:r>
            <a:r>
              <a:rPr lang="en-US" dirty="0"/>
              <a:t>Models</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4E9A70-D0FE-6DD5-9A83-8ACEDC76CA90}"/>
              </a:ext>
            </a:extLst>
          </p:cNvPr>
          <p:cNvSpPr txBox="1"/>
          <p:nvPr/>
        </p:nvSpPr>
        <p:spPr>
          <a:xfrm>
            <a:off x="1041379" y="1428284"/>
            <a:ext cx="10067200" cy="1446550"/>
          </a:xfrm>
          <a:prstGeom prst="rect">
            <a:avLst/>
          </a:prstGeom>
          <a:noFill/>
        </p:spPr>
        <p:txBody>
          <a:bodyPr wrap="square">
            <a:spAutoFit/>
          </a:bodyPr>
          <a:lstStyle/>
          <a:p>
            <a:pPr algn="ctr">
              <a:buClrTx/>
            </a:pPr>
            <a:r>
              <a:rPr lang="en-US" sz="4400" i="1" dirty="0">
                <a:latin typeface="Corbel" panose="020B0503020204020204" pitchFamily="34" charset="0"/>
              </a:rPr>
              <a:t>Are </a:t>
            </a:r>
            <a:r>
              <a:rPr lang="en-US" sz="4400" i="1" dirty="0">
                <a:solidFill>
                  <a:srgbClr val="C00000"/>
                </a:solidFill>
                <a:latin typeface="Corbel" panose="020B0503020204020204" pitchFamily="34" charset="0"/>
              </a:rPr>
              <a:t>predictive models</a:t>
            </a:r>
            <a:r>
              <a:rPr lang="en-US" sz="4400" i="1" dirty="0">
                <a:latin typeface="Corbel" panose="020B0503020204020204" pitchFamily="34" charset="0"/>
              </a:rPr>
              <a:t> of the world.</a:t>
            </a:r>
          </a:p>
          <a:p>
            <a:pPr algn="ctr">
              <a:buClrTx/>
            </a:pPr>
            <a:r>
              <a:rPr lang="en-US" sz="4400" i="1" dirty="0">
                <a:latin typeface="Corbel" panose="020B0503020204020204" pitchFamily="34" charset="0"/>
              </a:rPr>
              <a:t>Are learned from </a:t>
            </a:r>
            <a:r>
              <a:rPr lang="en-US" sz="4400" i="1" dirty="0">
                <a:solidFill>
                  <a:srgbClr val="C00000"/>
                </a:solidFill>
                <a:latin typeface="Corbel" panose="020B0503020204020204" pitchFamily="34" charset="0"/>
              </a:rPr>
              <a:t>unlabeled</a:t>
            </a:r>
            <a:r>
              <a:rPr lang="en-US" sz="4400" i="1" dirty="0">
                <a:solidFill>
                  <a:srgbClr val="FF0000"/>
                </a:solidFill>
                <a:latin typeface="Corbel" panose="020B0503020204020204" pitchFamily="34" charset="0"/>
              </a:rPr>
              <a:t> </a:t>
            </a:r>
            <a:r>
              <a:rPr lang="en-US" sz="4400" i="1" dirty="0">
                <a:latin typeface="Corbel" panose="020B0503020204020204" pitchFamily="34" charset="0"/>
              </a:rPr>
              <a:t>data.</a:t>
            </a:r>
          </a:p>
        </p:txBody>
      </p:sp>
      <p:sp>
        <p:nvSpPr>
          <p:cNvPr id="3" name="Slide Number Placeholder 2">
            <a:extLst>
              <a:ext uri="{FF2B5EF4-FFF2-40B4-BE49-F238E27FC236}">
                <a16:creationId xmlns:a16="http://schemas.microsoft.com/office/drawing/2014/main" id="{94325354-4F23-0CEA-477D-F53FA2D39A20}"/>
              </a:ext>
            </a:extLst>
          </p:cNvPr>
          <p:cNvSpPr>
            <a:spLocks noGrp="1"/>
          </p:cNvSpPr>
          <p:nvPr>
            <p:ph type="sldNum" idx="12"/>
          </p:nvPr>
        </p:nvSpPr>
        <p:spPr/>
        <p:txBody>
          <a:bodyPr/>
          <a:lstStyle/>
          <a:p>
            <a:fld id="{00000000-1234-1234-1234-123412341234}" type="slidenum">
              <a:rPr lang="en" smtClean="0"/>
              <a:pPr/>
              <a:t>13</a:t>
            </a:fld>
            <a:endParaRPr lang="en" dirty="0"/>
          </a:p>
        </p:txBody>
      </p:sp>
    </p:spTree>
    <p:extLst>
      <p:ext uri="{BB962C8B-B14F-4D97-AF65-F5344CB8AC3E}">
        <p14:creationId xmlns:p14="http://schemas.microsoft.com/office/powerpoint/2010/main" val="2799076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b="1" dirty="0">
                <a:solidFill>
                  <a:srgbClr val="0070C0"/>
                </a:solidFill>
              </a:rPr>
              <a:t>Self-Supervised</a:t>
            </a:r>
            <a:r>
              <a:rPr lang="en-US" b="1" dirty="0"/>
              <a:t> </a:t>
            </a:r>
            <a:r>
              <a:rPr lang="en-US" dirty="0"/>
              <a:t>Models</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4E9A70-D0FE-6DD5-9A83-8ACEDC76CA90}"/>
              </a:ext>
            </a:extLst>
          </p:cNvPr>
          <p:cNvSpPr txBox="1"/>
          <p:nvPr/>
        </p:nvSpPr>
        <p:spPr>
          <a:xfrm>
            <a:off x="1041379" y="1428284"/>
            <a:ext cx="10067200" cy="1446550"/>
          </a:xfrm>
          <a:prstGeom prst="rect">
            <a:avLst/>
          </a:prstGeom>
          <a:noFill/>
        </p:spPr>
        <p:txBody>
          <a:bodyPr wrap="square">
            <a:spAutoFit/>
          </a:bodyPr>
          <a:lstStyle/>
          <a:p>
            <a:pPr algn="ctr">
              <a:buClrTx/>
            </a:pPr>
            <a:r>
              <a:rPr lang="en-US" sz="4400" i="1" dirty="0">
                <a:latin typeface="Corbel" panose="020B0503020204020204" pitchFamily="34" charset="0"/>
              </a:rPr>
              <a:t>Are </a:t>
            </a:r>
            <a:r>
              <a:rPr lang="en-US" sz="4400" i="1" dirty="0">
                <a:solidFill>
                  <a:srgbClr val="C00000"/>
                </a:solidFill>
                <a:latin typeface="Corbel" panose="020B0503020204020204" pitchFamily="34" charset="0"/>
              </a:rPr>
              <a:t>predictive models</a:t>
            </a:r>
            <a:r>
              <a:rPr lang="en-US" sz="4400" i="1" dirty="0">
                <a:latin typeface="Corbel" panose="020B0503020204020204" pitchFamily="34" charset="0"/>
              </a:rPr>
              <a:t> of the world.</a:t>
            </a:r>
          </a:p>
          <a:p>
            <a:pPr>
              <a:buClrTx/>
            </a:pPr>
            <a:r>
              <a:rPr lang="en-US" sz="4400" i="1" dirty="0">
                <a:latin typeface="Corbel" panose="020B0503020204020204" pitchFamily="34" charset="0"/>
              </a:rPr>
              <a:t>           Are learned from </a:t>
            </a:r>
            <a:r>
              <a:rPr lang="en-US" sz="4400" i="1" dirty="0">
                <a:solidFill>
                  <a:srgbClr val="C00000"/>
                </a:solidFill>
                <a:latin typeface="Corbel" panose="020B0503020204020204" pitchFamily="34" charset="0"/>
              </a:rPr>
              <a:t>unlabeled</a:t>
            </a:r>
            <a:endParaRPr lang="en-US" sz="4400" i="1" dirty="0">
              <a:latin typeface="Corbel" panose="020B0503020204020204" pitchFamily="34" charset="0"/>
            </a:endParaRPr>
          </a:p>
        </p:txBody>
      </p:sp>
      <p:sp>
        <p:nvSpPr>
          <p:cNvPr id="5" name="TextBox 4">
            <a:extLst>
              <a:ext uri="{FF2B5EF4-FFF2-40B4-BE49-F238E27FC236}">
                <a16:creationId xmlns:a16="http://schemas.microsoft.com/office/drawing/2014/main" id="{1872F603-5EB5-0B48-DD35-C9A799BDCFC3}"/>
              </a:ext>
            </a:extLst>
          </p:cNvPr>
          <p:cNvSpPr txBox="1"/>
          <p:nvPr/>
        </p:nvSpPr>
        <p:spPr>
          <a:xfrm>
            <a:off x="8386417" y="1656823"/>
            <a:ext cx="3163614" cy="1569660"/>
          </a:xfrm>
          <a:prstGeom prst="rect">
            <a:avLst/>
          </a:prstGeom>
          <a:noFill/>
        </p:spPr>
        <p:txBody>
          <a:bodyPr wrap="square">
            <a:spAutoFit/>
          </a:bodyPr>
          <a:lstStyle/>
          <a:p>
            <a:r>
              <a:rPr lang="en-US" sz="9600" b="1" i="1" dirty="0">
                <a:latin typeface="Corbel" panose="020B0503020204020204" pitchFamily="34" charset="0"/>
              </a:rPr>
              <a:t>data</a:t>
            </a:r>
            <a:endParaRPr lang="en-US" dirty="0"/>
          </a:p>
        </p:txBody>
      </p:sp>
      <p:pic>
        <p:nvPicPr>
          <p:cNvPr id="3" name="Picture 2" descr="Interactive: Earth Day quiz">
            <a:extLst>
              <a:ext uri="{FF2B5EF4-FFF2-40B4-BE49-F238E27FC236}">
                <a16:creationId xmlns:a16="http://schemas.microsoft.com/office/drawing/2014/main" id="{063FFBE3-ED18-2349-29D1-E3DD976C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0" y="3030234"/>
            <a:ext cx="2139839" cy="213983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9A3811DE-0E8A-9851-5A7A-69A32D5605B5}"/>
              </a:ext>
            </a:extLst>
          </p:cNvPr>
          <p:cNvSpPr>
            <a:spLocks noGrp="1"/>
          </p:cNvSpPr>
          <p:nvPr>
            <p:ph type="sldNum" idx="12"/>
          </p:nvPr>
        </p:nvSpPr>
        <p:spPr/>
        <p:txBody>
          <a:bodyPr/>
          <a:lstStyle/>
          <a:p>
            <a:fld id="{00000000-1234-1234-1234-123412341234}" type="slidenum">
              <a:rPr lang="en" smtClean="0"/>
              <a:pPr/>
              <a:t>14</a:t>
            </a:fld>
            <a:endParaRPr lang="en" dirty="0"/>
          </a:p>
        </p:txBody>
      </p:sp>
    </p:spTree>
    <p:extLst>
      <p:ext uri="{BB962C8B-B14F-4D97-AF65-F5344CB8AC3E}">
        <p14:creationId xmlns:p14="http://schemas.microsoft.com/office/powerpoint/2010/main" val="2555929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b="1" dirty="0">
                <a:solidFill>
                  <a:srgbClr val="0070C0"/>
                </a:solidFill>
              </a:rPr>
              <a:t>Self-Supervised</a:t>
            </a:r>
            <a:r>
              <a:rPr lang="en-US" b="1" dirty="0"/>
              <a:t> </a:t>
            </a:r>
            <a:r>
              <a:rPr lang="en-US" dirty="0"/>
              <a:t>Models ~ Multi-modal Models</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with low confidence">
            <a:extLst>
              <a:ext uri="{FF2B5EF4-FFF2-40B4-BE49-F238E27FC236}">
                <a16:creationId xmlns:a16="http://schemas.microsoft.com/office/drawing/2014/main" id="{323F2B0A-7981-78D5-A6D7-3C491111A016}"/>
              </a:ext>
            </a:extLst>
          </p:cNvPr>
          <p:cNvPicPr>
            <a:picLocks noChangeAspect="1"/>
          </p:cNvPicPr>
          <p:nvPr/>
        </p:nvPicPr>
        <p:blipFill rotWithShape="1">
          <a:blip r:embed="rId3"/>
          <a:srcRect l="1320" t="16084" r="62758"/>
          <a:stretch/>
        </p:blipFill>
        <p:spPr>
          <a:xfrm>
            <a:off x="32196" y="2158131"/>
            <a:ext cx="2173438" cy="4059492"/>
          </a:xfrm>
          <a:prstGeom prst="rect">
            <a:avLst/>
          </a:prstGeom>
        </p:spPr>
      </p:pic>
      <p:sp>
        <p:nvSpPr>
          <p:cNvPr id="7" name="Slide Number Placeholder 6">
            <a:extLst>
              <a:ext uri="{FF2B5EF4-FFF2-40B4-BE49-F238E27FC236}">
                <a16:creationId xmlns:a16="http://schemas.microsoft.com/office/drawing/2014/main" id="{B23B98F7-D48D-703F-3B90-1F0ACA58837D}"/>
              </a:ext>
            </a:extLst>
          </p:cNvPr>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42261993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Generative AI Technologies</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ell phone&#10;&#10;Description automatically generated with low confidence">
            <a:extLst>
              <a:ext uri="{FF2B5EF4-FFF2-40B4-BE49-F238E27FC236}">
                <a16:creationId xmlns:a16="http://schemas.microsoft.com/office/drawing/2014/main" id="{323F2B0A-7981-78D5-A6D7-3C491111A016}"/>
              </a:ext>
            </a:extLst>
          </p:cNvPr>
          <p:cNvPicPr>
            <a:picLocks noChangeAspect="1"/>
          </p:cNvPicPr>
          <p:nvPr/>
        </p:nvPicPr>
        <p:blipFill rotWithShape="1">
          <a:blip r:embed="rId3"/>
          <a:srcRect l="1320" t="16084" r="62758"/>
          <a:stretch/>
        </p:blipFill>
        <p:spPr>
          <a:xfrm>
            <a:off x="32196" y="2158131"/>
            <a:ext cx="2173438" cy="4059492"/>
          </a:xfrm>
          <a:prstGeom prst="rect">
            <a:avLst/>
          </a:prstGeom>
        </p:spPr>
      </p:pic>
      <p:sp>
        <p:nvSpPr>
          <p:cNvPr id="5" name="Slide Number Placeholder 4">
            <a:extLst>
              <a:ext uri="{FF2B5EF4-FFF2-40B4-BE49-F238E27FC236}">
                <a16:creationId xmlns:a16="http://schemas.microsoft.com/office/drawing/2014/main" id="{0C8829BB-D1A5-8FD0-B93A-8EE6185F2D14}"/>
              </a:ext>
            </a:extLst>
          </p:cNvPr>
          <p:cNvSpPr>
            <a:spLocks noGrp="1"/>
          </p:cNvSpPr>
          <p:nvPr>
            <p:ph type="sldNum" idx="12"/>
          </p:nvPr>
        </p:nvSpPr>
        <p:spPr/>
        <p:txBody>
          <a:bodyPr/>
          <a:lstStyle/>
          <a:p>
            <a:fld id="{00000000-1234-1234-1234-123412341234}" type="slidenum">
              <a:rPr lang="en" smtClean="0"/>
              <a:pPr/>
              <a:t>16</a:t>
            </a:fld>
            <a:endParaRPr lang="en" dirty="0"/>
          </a:p>
        </p:txBody>
      </p:sp>
    </p:spTree>
    <p:extLst>
      <p:ext uri="{BB962C8B-B14F-4D97-AF65-F5344CB8AC3E}">
        <p14:creationId xmlns:p14="http://schemas.microsoft.com/office/powerpoint/2010/main" val="257975129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AI Models ~ Sponges </a:t>
            </a:r>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545992"/>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944891"/>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912020"/>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3218158"/>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5084730"/>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 name="Picture 2" descr="2,200+ Dirty Sponge Illustrations, Royalty-Free Vector Graphics &amp; Clip Art  - iStock | Germs, Dirty kitchen, Paper towel">
            <a:extLst>
              <a:ext uri="{FF2B5EF4-FFF2-40B4-BE49-F238E27FC236}">
                <a16:creationId xmlns:a16="http://schemas.microsoft.com/office/drawing/2014/main" id="{AEE1FA93-7E8A-CED2-97AA-8C37D4A37F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4" t="17712" r="11363" b="22208"/>
          <a:stretch/>
        </p:blipFill>
        <p:spPr bwMode="auto">
          <a:xfrm>
            <a:off x="4933065" y="5475487"/>
            <a:ext cx="1737116" cy="117992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1BC4986-506B-A25B-7047-0E84CDE82738}"/>
              </a:ext>
            </a:extLst>
          </p:cNvPr>
          <p:cNvSpPr>
            <a:spLocks noGrp="1"/>
          </p:cNvSpPr>
          <p:nvPr>
            <p:ph type="sldNum" idx="12"/>
          </p:nvPr>
        </p:nvSpPr>
        <p:spPr/>
        <p:txBody>
          <a:bodyPr/>
          <a:lstStyle/>
          <a:p>
            <a:fld id="{00000000-1234-1234-1234-123412341234}" type="slidenum">
              <a:rPr lang="en" smtClean="0"/>
              <a:pPr/>
              <a:t>17</a:t>
            </a:fld>
            <a:endParaRPr lang="en" dirty="0"/>
          </a:p>
        </p:txBody>
      </p:sp>
    </p:spTree>
    <p:extLst>
      <p:ext uri="{BB962C8B-B14F-4D97-AF65-F5344CB8AC3E}">
        <p14:creationId xmlns:p14="http://schemas.microsoft.com/office/powerpoint/2010/main" val="195800355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AI Models ~ Sponges </a:t>
            </a:r>
          </a:p>
        </p:txBody>
      </p:sp>
      <p:sp>
        <p:nvSpPr>
          <p:cNvPr id="11" name="16-Point Star 10">
            <a:extLst>
              <a:ext uri="{FF2B5EF4-FFF2-40B4-BE49-F238E27FC236}">
                <a16:creationId xmlns:a16="http://schemas.microsoft.com/office/drawing/2014/main" id="{043CB37E-DD1B-155C-EA02-032E37EA09DB}"/>
              </a:ext>
            </a:extLst>
          </p:cNvPr>
          <p:cNvSpPr/>
          <p:nvPr/>
        </p:nvSpPr>
        <p:spPr>
          <a:xfrm>
            <a:off x="458875" y="1547017"/>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p:cNvCxnSpPr>
          <p:nvPr/>
        </p:nvCxnSpPr>
        <p:spPr>
          <a:xfrm rot="16200000" flipH="1">
            <a:off x="2357328" y="3514146"/>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8877998" y="1830796"/>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endCxn id="23" idx="2"/>
          </p:cNvCxnSpPr>
          <p:nvPr/>
        </p:nvCxnSpPr>
        <p:spPr>
          <a:xfrm flipV="1">
            <a:off x="8505944" y="3697368"/>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descr="2,200+ Dirty Sponge Illustrations, Royalty-Free Vector Graphics &amp; Clip Art  - iStock | Germs, Dirty kitchen, Paper towel">
            <a:extLst>
              <a:ext uri="{FF2B5EF4-FFF2-40B4-BE49-F238E27FC236}">
                <a16:creationId xmlns:a16="http://schemas.microsoft.com/office/drawing/2014/main" id="{2FF55D1A-CE34-7C51-77D2-52E29FCC9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4" t="17712" r="11363" b="22208"/>
          <a:stretch/>
        </p:blipFill>
        <p:spPr bwMode="auto">
          <a:xfrm>
            <a:off x="3758884" y="3234727"/>
            <a:ext cx="4453438" cy="30249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EDEB3A9-AA37-B41A-C088-D715E685CA9E}"/>
              </a:ext>
            </a:extLst>
          </p:cNvPr>
          <p:cNvSpPr>
            <a:spLocks noGrp="1"/>
          </p:cNvSpPr>
          <p:nvPr>
            <p:ph type="sldNum" idx="12"/>
          </p:nvPr>
        </p:nvSpPr>
        <p:spPr/>
        <p:txBody>
          <a:bodyPr/>
          <a:lstStyle/>
          <a:p>
            <a:fld id="{00000000-1234-1234-1234-123412341234}" type="slidenum">
              <a:rPr lang="en" smtClean="0"/>
              <a:pPr/>
              <a:t>18</a:t>
            </a:fld>
            <a:endParaRPr lang="en" dirty="0"/>
          </a:p>
        </p:txBody>
      </p:sp>
    </p:spTree>
    <p:extLst>
      <p:ext uri="{BB962C8B-B14F-4D97-AF65-F5344CB8AC3E}">
        <p14:creationId xmlns:p14="http://schemas.microsoft.com/office/powerpoint/2010/main" val="21266249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AI Models ~ Sponges </a:t>
            </a:r>
          </a:p>
        </p:txBody>
      </p:sp>
      <p:sp>
        <p:nvSpPr>
          <p:cNvPr id="23" name="Rounded Rectangle 22">
            <a:extLst>
              <a:ext uri="{FF2B5EF4-FFF2-40B4-BE49-F238E27FC236}">
                <a16:creationId xmlns:a16="http://schemas.microsoft.com/office/drawing/2014/main" id="{338E22A2-0415-5D6B-8569-DFEFD22C68E9}"/>
              </a:ext>
            </a:extLst>
          </p:cNvPr>
          <p:cNvSpPr/>
          <p:nvPr/>
        </p:nvSpPr>
        <p:spPr>
          <a:xfrm>
            <a:off x="8877998" y="1830796"/>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endCxn id="23" idx="2"/>
          </p:cNvCxnSpPr>
          <p:nvPr/>
        </p:nvCxnSpPr>
        <p:spPr>
          <a:xfrm flipV="1">
            <a:off x="8505944" y="3697368"/>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Picture 2" descr="2,200+ Dirty Sponge Illustrations, Royalty-Free Vector Graphics &amp; Clip Art  - iStock | Germs, Dirty kitchen, Paper towel">
            <a:extLst>
              <a:ext uri="{FF2B5EF4-FFF2-40B4-BE49-F238E27FC236}">
                <a16:creationId xmlns:a16="http://schemas.microsoft.com/office/drawing/2014/main" id="{2FF55D1A-CE34-7C51-77D2-52E29FCC93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4" t="17712" r="11363" b="22208"/>
          <a:stretch/>
        </p:blipFill>
        <p:spPr bwMode="auto">
          <a:xfrm>
            <a:off x="3758884" y="3234727"/>
            <a:ext cx="4453438" cy="3024977"/>
          </a:xfrm>
          <a:prstGeom prst="rect">
            <a:avLst/>
          </a:prstGeom>
          <a:noFill/>
          <a:extLst>
            <a:ext uri="{909E8E84-426E-40DD-AFC4-6F175D3DCCD1}">
              <a14:hiddenFill xmlns:a14="http://schemas.microsoft.com/office/drawing/2010/main">
                <a:solidFill>
                  <a:srgbClr val="FFFFFF"/>
                </a:solidFill>
              </a14:hiddenFill>
            </a:ext>
          </a:extLst>
        </p:spPr>
      </p:pic>
      <p:sp>
        <p:nvSpPr>
          <p:cNvPr id="16" name="16-Point Star 15">
            <a:extLst>
              <a:ext uri="{FF2B5EF4-FFF2-40B4-BE49-F238E27FC236}">
                <a16:creationId xmlns:a16="http://schemas.microsoft.com/office/drawing/2014/main" id="{B1E9C65F-616F-8472-1C4A-9FE774C66FB1}"/>
              </a:ext>
            </a:extLst>
          </p:cNvPr>
          <p:cNvSpPr/>
          <p:nvPr/>
        </p:nvSpPr>
        <p:spPr>
          <a:xfrm>
            <a:off x="-809294" y="209363"/>
            <a:ext cx="4908331" cy="4278072"/>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Examples of the World</a:t>
            </a:r>
          </a:p>
        </p:txBody>
      </p:sp>
      <p:cxnSp>
        <p:nvCxnSpPr>
          <p:cNvPr id="17" name="Curved Connector 16">
            <a:extLst>
              <a:ext uri="{FF2B5EF4-FFF2-40B4-BE49-F238E27FC236}">
                <a16:creationId xmlns:a16="http://schemas.microsoft.com/office/drawing/2014/main" id="{1E86F09A-638E-F027-85CA-0651D913D2BB}"/>
              </a:ext>
            </a:extLst>
          </p:cNvPr>
          <p:cNvCxnSpPr>
            <a:cxnSpLocks/>
            <a:stCxn id="16" idx="5"/>
          </p:cNvCxnSpPr>
          <p:nvPr/>
        </p:nvCxnSpPr>
        <p:spPr>
          <a:xfrm rot="16200000" flipH="1">
            <a:off x="2892019" y="4016625"/>
            <a:ext cx="583719" cy="1199692"/>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17">
            <a:extLst>
              <a:ext uri="{FF2B5EF4-FFF2-40B4-BE49-F238E27FC236}">
                <a16:creationId xmlns:a16="http://schemas.microsoft.com/office/drawing/2014/main" id="{E8429F74-06DB-5269-21F4-DB49441E807F}"/>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10379223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1FA38A-AA6C-45AF-9C14-449133EAC1F5}"/>
              </a:ext>
            </a:extLst>
          </p:cNvPr>
          <p:cNvSpPr>
            <a:spLocks noGrp="1"/>
          </p:cNvSpPr>
          <p:nvPr>
            <p:ph idx="1"/>
          </p:nvPr>
        </p:nvSpPr>
        <p:spPr/>
        <p:txBody>
          <a:bodyPr/>
          <a:lstStyle/>
          <a:p>
            <a:r>
              <a:rPr lang="en-US" dirty="0"/>
              <a:t>What changed? Why is it moving quickly? </a:t>
            </a:r>
          </a:p>
          <a:p>
            <a:r>
              <a:rPr lang="en-US" dirty="0"/>
              <a:t>Where is the discussion of regulations heading?</a:t>
            </a:r>
          </a:p>
          <a:p>
            <a:r>
              <a:rPr lang="en-US" dirty="0"/>
              <a:t>What are the emerging risks? </a:t>
            </a:r>
          </a:p>
          <a:p>
            <a:r>
              <a:rPr lang="en-US" dirty="0"/>
              <a:t>Upsides and downsides in the intersection of AI + life science </a:t>
            </a:r>
          </a:p>
          <a:p>
            <a:r>
              <a:rPr lang="en-US" dirty="0"/>
              <a:t>High-consequence risks/solutions in AI-bio space. </a:t>
            </a:r>
          </a:p>
          <a:p>
            <a:r>
              <a:rPr lang="en-US" dirty="0"/>
              <a:t>What about AGI? </a:t>
            </a:r>
          </a:p>
        </p:txBody>
      </p:sp>
      <p:sp>
        <p:nvSpPr>
          <p:cNvPr id="4" name="Title 3">
            <a:extLst>
              <a:ext uri="{FF2B5EF4-FFF2-40B4-BE49-F238E27FC236}">
                <a16:creationId xmlns:a16="http://schemas.microsoft.com/office/drawing/2014/main" id="{CA3C55FA-EE48-E4B7-9F78-53DCD5847DF6}"/>
              </a:ext>
            </a:extLst>
          </p:cNvPr>
          <p:cNvSpPr>
            <a:spLocks noGrp="1"/>
          </p:cNvSpPr>
          <p:nvPr>
            <p:ph type="title"/>
          </p:nvPr>
        </p:nvSpPr>
        <p:spPr/>
        <p:txBody>
          <a:bodyPr/>
          <a:lstStyle/>
          <a:p>
            <a:r>
              <a:rPr lang="en-US" dirty="0"/>
              <a:t>Today?</a:t>
            </a:r>
          </a:p>
        </p:txBody>
      </p:sp>
      <p:sp>
        <p:nvSpPr>
          <p:cNvPr id="5" name="Slide Number Placeholder 4">
            <a:extLst>
              <a:ext uri="{FF2B5EF4-FFF2-40B4-BE49-F238E27FC236}">
                <a16:creationId xmlns:a16="http://schemas.microsoft.com/office/drawing/2014/main" id="{2D45A922-E0F4-37A1-1436-B073DC719AF8}"/>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spTree>
    <p:extLst>
      <p:ext uri="{BB962C8B-B14F-4D97-AF65-F5344CB8AC3E}">
        <p14:creationId xmlns:p14="http://schemas.microsoft.com/office/powerpoint/2010/main" val="6869364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6-Point Star 10">
            <a:extLst>
              <a:ext uri="{FF2B5EF4-FFF2-40B4-BE49-F238E27FC236}">
                <a16:creationId xmlns:a16="http://schemas.microsoft.com/office/drawing/2014/main" id="{043CB37E-DD1B-155C-EA02-032E37EA09DB}"/>
              </a:ext>
            </a:extLst>
          </p:cNvPr>
          <p:cNvSpPr/>
          <p:nvPr/>
        </p:nvSpPr>
        <p:spPr>
          <a:xfrm>
            <a:off x="-809294" y="209363"/>
            <a:ext cx="4908331" cy="4278072"/>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5"/>
          </p:cNvCxnSpPr>
          <p:nvPr/>
        </p:nvCxnSpPr>
        <p:spPr>
          <a:xfrm rot="16200000" flipH="1">
            <a:off x="2892019" y="4016625"/>
            <a:ext cx="583719" cy="1199692"/>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Scaling up AI Models Makes it Better </a:t>
            </a:r>
          </a:p>
        </p:txBody>
      </p:sp>
      <p:sp>
        <p:nvSpPr>
          <p:cNvPr id="23" name="Rounded Rectangle 22">
            <a:extLst>
              <a:ext uri="{FF2B5EF4-FFF2-40B4-BE49-F238E27FC236}">
                <a16:creationId xmlns:a16="http://schemas.microsoft.com/office/drawing/2014/main" id="{338E22A2-0415-5D6B-8569-DFEFD22C68E9}"/>
              </a:ext>
            </a:extLst>
          </p:cNvPr>
          <p:cNvSpPr/>
          <p:nvPr/>
        </p:nvSpPr>
        <p:spPr>
          <a:xfrm>
            <a:off x="8877998" y="1830796"/>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endCxn id="23" idx="2"/>
          </p:cNvCxnSpPr>
          <p:nvPr/>
        </p:nvCxnSpPr>
        <p:spPr>
          <a:xfrm flipV="1">
            <a:off x="8505944" y="3697368"/>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4668AE1-1D43-EE2A-D4C3-3FEF441FD542}"/>
              </a:ext>
            </a:extLst>
          </p:cNvPr>
          <p:cNvSpPr txBox="1"/>
          <p:nvPr/>
        </p:nvSpPr>
        <p:spPr>
          <a:xfrm>
            <a:off x="5304961" y="2812369"/>
            <a:ext cx="1229916" cy="1233262"/>
          </a:xfrm>
          <a:prstGeom prst="rect">
            <a:avLst/>
          </a:prstGeom>
          <a:noFill/>
        </p:spPr>
        <p:txBody>
          <a:bodyPr wrap="square">
            <a:noAutofit/>
          </a:bodyPr>
          <a:lstStyle/>
          <a:p>
            <a:pPr algn="ctr"/>
            <a:r>
              <a:rPr lang="en-US" sz="34400" dirty="0"/>
              <a:t>🤖</a:t>
            </a:r>
          </a:p>
        </p:txBody>
      </p:sp>
      <p:sp>
        <p:nvSpPr>
          <p:cNvPr id="10" name="Slide Number Placeholder 9">
            <a:extLst>
              <a:ext uri="{FF2B5EF4-FFF2-40B4-BE49-F238E27FC236}">
                <a16:creationId xmlns:a16="http://schemas.microsoft.com/office/drawing/2014/main" id="{8ED671A7-A4AE-2E70-E34C-5F1B98037EE3}"/>
              </a:ext>
            </a:extLst>
          </p:cNvPr>
          <p:cNvSpPr>
            <a:spLocks noGrp="1"/>
          </p:cNvSpPr>
          <p:nvPr>
            <p:ph type="sldNum" idx="12"/>
          </p:nvPr>
        </p:nvSpPr>
        <p:spPr/>
        <p:txBody>
          <a:bodyPr/>
          <a:lstStyle/>
          <a:p>
            <a:fld id="{00000000-1234-1234-1234-123412341234}" type="slidenum">
              <a:rPr lang="en" smtClean="0"/>
              <a:pPr/>
              <a:t>20</a:t>
            </a:fld>
            <a:endParaRPr lang="en" dirty="0"/>
          </a:p>
        </p:txBody>
      </p:sp>
    </p:spTree>
    <p:extLst>
      <p:ext uri="{BB962C8B-B14F-4D97-AF65-F5344CB8AC3E}">
        <p14:creationId xmlns:p14="http://schemas.microsoft.com/office/powerpoint/2010/main" val="26673581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US" dirty="0"/>
              <a:t>Scaling up AI Models Makes it Better </a:t>
            </a:r>
            <a:br>
              <a:rPr lang="en-US" dirty="0"/>
            </a:br>
            <a:r>
              <a:rPr lang="en-US" i="1" dirty="0">
                <a:solidFill>
                  <a:srgbClr val="C00000"/>
                </a:solidFill>
              </a:rPr>
              <a:t>Why not just scale all the way down???</a:t>
            </a:r>
          </a:p>
        </p:txBody>
      </p:sp>
      <p:pic>
        <p:nvPicPr>
          <p:cNvPr id="7" name="Picture 2" descr="Gartner's hype cycle phases (adapted from Linden &amp; Fenn, 2003) | Download  Scientific Diagram">
            <a:extLst>
              <a:ext uri="{FF2B5EF4-FFF2-40B4-BE49-F238E27FC236}">
                <a16:creationId xmlns:a16="http://schemas.microsoft.com/office/drawing/2014/main" id="{32695FD8-FAF2-0AE1-076D-DAB4E0D19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17" y="2203442"/>
            <a:ext cx="6649136" cy="4276581"/>
          </a:xfrm>
          <a:prstGeom prst="rect">
            <a:avLst/>
          </a:prstGeom>
          <a:noFill/>
          <a:extLst>
            <a:ext uri="{909E8E84-426E-40DD-AFC4-6F175D3DCCD1}">
              <a14:hiddenFill xmlns:a14="http://schemas.microsoft.com/office/drawing/2010/main">
                <a:solidFill>
                  <a:srgbClr val="FFFFFF"/>
                </a:solidFill>
              </a14:hiddenFill>
            </a:ext>
          </a:extLst>
        </p:spPr>
      </p:pic>
      <p:sp>
        <p:nvSpPr>
          <p:cNvPr id="8" name="Explosion 1 7">
            <a:extLst>
              <a:ext uri="{FF2B5EF4-FFF2-40B4-BE49-F238E27FC236}">
                <a16:creationId xmlns:a16="http://schemas.microsoft.com/office/drawing/2014/main" id="{551E5375-4900-D96F-2E92-771B3E227F5A}"/>
              </a:ext>
            </a:extLst>
          </p:cNvPr>
          <p:cNvSpPr/>
          <p:nvPr/>
        </p:nvSpPr>
        <p:spPr>
          <a:xfrm>
            <a:off x="4188939" y="2582565"/>
            <a:ext cx="556054" cy="562232"/>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17B767A-EB38-F701-C839-FE3F482A9137}"/>
              </a:ext>
            </a:extLst>
          </p:cNvPr>
          <p:cNvSpPr txBox="1"/>
          <p:nvPr/>
        </p:nvSpPr>
        <p:spPr>
          <a:xfrm>
            <a:off x="715359" y="3773203"/>
            <a:ext cx="1388486" cy="646331"/>
          </a:xfrm>
          <a:prstGeom prst="rect">
            <a:avLst/>
          </a:prstGeom>
          <a:noFill/>
        </p:spPr>
        <p:txBody>
          <a:bodyPr wrap="square">
            <a:spAutoFit/>
          </a:bodyPr>
          <a:lstStyle/>
          <a:p>
            <a:r>
              <a:rPr lang="en-US" dirty="0">
                <a:latin typeface="Avenir Book" panose="02000503020000020003" pitchFamily="2" charset="0"/>
              </a:rPr>
              <a:t>Gartner's hype cycle</a:t>
            </a:r>
          </a:p>
        </p:txBody>
      </p:sp>
      <p:sp>
        <p:nvSpPr>
          <p:cNvPr id="14" name="Slide Number Placeholder 13">
            <a:extLst>
              <a:ext uri="{FF2B5EF4-FFF2-40B4-BE49-F238E27FC236}">
                <a16:creationId xmlns:a16="http://schemas.microsoft.com/office/drawing/2014/main" id="{C4EAD484-76FF-64E2-4E68-1A316CE6551B}"/>
              </a:ext>
            </a:extLst>
          </p:cNvPr>
          <p:cNvSpPr>
            <a:spLocks noGrp="1"/>
          </p:cNvSpPr>
          <p:nvPr>
            <p:ph type="sldNum" idx="12"/>
          </p:nvPr>
        </p:nvSpPr>
        <p:spPr/>
        <p:txBody>
          <a:bodyPr/>
          <a:lstStyle/>
          <a:p>
            <a:fld id="{00000000-1234-1234-1234-123412341234}" type="slidenum">
              <a:rPr lang="en" smtClean="0"/>
              <a:pPr/>
              <a:t>21</a:t>
            </a:fld>
            <a:endParaRPr lang="en" dirty="0"/>
          </a:p>
        </p:txBody>
      </p:sp>
    </p:spTree>
    <p:extLst>
      <p:ext uri="{BB962C8B-B14F-4D97-AF65-F5344CB8AC3E}">
        <p14:creationId xmlns:p14="http://schemas.microsoft.com/office/powerpoint/2010/main" val="182815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30DF5-322C-BB85-A6AD-F39720D1C3AA}"/>
              </a:ext>
            </a:extLst>
          </p:cNvPr>
          <p:cNvSpPr>
            <a:spLocks noGrp="1"/>
          </p:cNvSpPr>
          <p:nvPr>
            <p:ph idx="1"/>
          </p:nvPr>
        </p:nvSpPr>
        <p:spPr/>
        <p:txBody>
          <a:bodyPr/>
          <a:lstStyle/>
          <a:p>
            <a:r>
              <a:rPr lang="en-US" dirty="0"/>
              <a:t>Nassim Nicholas </a:t>
            </a:r>
            <a:r>
              <a:rPr lang="en-US" dirty="0" err="1"/>
              <a:t>Taleb</a:t>
            </a:r>
            <a:r>
              <a:rPr lang="en-US" dirty="0"/>
              <a:t> suggests that biological &amp; social dynamics lead to asymptotic distributions </a:t>
            </a:r>
          </a:p>
          <a:p>
            <a:endParaRPr lang="en-US" dirty="0"/>
          </a:p>
          <a:p>
            <a:r>
              <a:rPr lang="en-US" b="1" dirty="0"/>
              <a:t>Examples:</a:t>
            </a:r>
            <a:r>
              <a:rPr lang="en-US" dirty="0"/>
              <a:t> </a:t>
            </a:r>
          </a:p>
          <a:p>
            <a:pPr lvl="1"/>
            <a:r>
              <a:rPr lang="en-US" dirty="0"/>
              <a:t>Wealth, </a:t>
            </a:r>
          </a:p>
          <a:p>
            <a:pPr lvl="1"/>
            <a:r>
              <a:rPr lang="en-US" dirty="0"/>
              <a:t>popularity, </a:t>
            </a:r>
          </a:p>
          <a:p>
            <a:pPr lvl="1"/>
            <a:r>
              <a:rPr lang="en-US" dirty="0"/>
              <a:t>number of sales of books, </a:t>
            </a:r>
          </a:p>
          <a:p>
            <a:pPr lvl="1"/>
            <a:r>
              <a:rPr lang="en-US" dirty="0"/>
              <a:t>number of views on social media, </a:t>
            </a:r>
          </a:p>
          <a:p>
            <a:pPr lvl="1"/>
            <a:r>
              <a:rPr lang="en-US" dirty="0"/>
              <a:t>frequency of a word, </a:t>
            </a:r>
          </a:p>
          <a:p>
            <a:pPr lvl="1"/>
            <a:r>
              <a:rPr lang="en-US" dirty="0"/>
              <a:t>many other social phenomena … </a:t>
            </a:r>
          </a:p>
          <a:p>
            <a:pPr lvl="1"/>
            <a:endParaRPr lang="en-US" dirty="0"/>
          </a:p>
        </p:txBody>
      </p:sp>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err="1"/>
              <a:t>Zipf’s</a:t>
            </a:r>
            <a:r>
              <a:rPr lang="en-US" dirty="0"/>
              <a:t> Law — The long tail </a:t>
            </a:r>
            <a:br>
              <a:rPr lang="en-US" dirty="0"/>
            </a:br>
            <a:r>
              <a:rPr lang="en-US" i="1" dirty="0">
                <a:solidFill>
                  <a:srgbClr val="C00000"/>
                </a:solidFill>
              </a:rPr>
              <a:t>Most</a:t>
            </a:r>
            <a:r>
              <a:rPr lang="en-US" i="1" dirty="0"/>
              <a:t> things are </a:t>
            </a:r>
            <a:r>
              <a:rPr lang="en-US" i="1" dirty="0">
                <a:solidFill>
                  <a:srgbClr val="C00000"/>
                </a:solidFill>
              </a:rPr>
              <a:t>infrequent</a:t>
            </a:r>
          </a:p>
        </p:txBody>
      </p:sp>
      <p:sp>
        <p:nvSpPr>
          <p:cNvPr id="6" name="TextBox 5">
            <a:extLst>
              <a:ext uri="{FF2B5EF4-FFF2-40B4-BE49-F238E27FC236}">
                <a16:creationId xmlns:a16="http://schemas.microsoft.com/office/drawing/2014/main" id="{E50D5FBB-72D2-6380-5F74-A9C6723CCCBF}"/>
              </a:ext>
            </a:extLst>
          </p:cNvPr>
          <p:cNvSpPr txBox="1"/>
          <p:nvPr/>
        </p:nvSpPr>
        <p:spPr>
          <a:xfrm>
            <a:off x="8011886" y="6235604"/>
            <a:ext cx="1349829" cy="369332"/>
          </a:xfrm>
          <a:prstGeom prst="rect">
            <a:avLst/>
          </a:prstGeom>
          <a:solidFill>
            <a:schemeClr val="bg1"/>
          </a:solidFill>
        </p:spPr>
        <p:txBody>
          <a:bodyPr wrap="square" rtlCol="0">
            <a:spAutoFit/>
          </a:bodyPr>
          <a:lstStyle/>
          <a:p>
            <a:endParaRPr lang="en-US" dirty="0"/>
          </a:p>
        </p:txBody>
      </p:sp>
      <p:pic>
        <p:nvPicPr>
          <p:cNvPr id="13314" name="Picture 2" descr="Nassim Nicholas Taleb, certain of uncertainty : “The antifragile thrives on  chaos” | Philonomist.">
            <a:extLst>
              <a:ext uri="{FF2B5EF4-FFF2-40B4-BE49-F238E27FC236}">
                <a16:creationId xmlns:a16="http://schemas.microsoft.com/office/drawing/2014/main" id="{3BAED1A6-3836-368A-E286-9B958E6F0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9" t="3690" r="10453" b="9076"/>
          <a:stretch/>
        </p:blipFill>
        <p:spPr bwMode="auto">
          <a:xfrm>
            <a:off x="8289324" y="2908990"/>
            <a:ext cx="3064476" cy="33266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A9814B-EFA5-B9DB-EA5D-DAE81F92C346}"/>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Tree>
    <p:extLst>
      <p:ext uri="{BB962C8B-B14F-4D97-AF65-F5344CB8AC3E}">
        <p14:creationId xmlns:p14="http://schemas.microsoft.com/office/powerpoint/2010/main" val="42253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err="1"/>
              <a:t>Zipf’s</a:t>
            </a:r>
            <a:r>
              <a:rPr lang="en-US" dirty="0"/>
              <a:t> Law — The long tail </a:t>
            </a:r>
            <a:br>
              <a:rPr lang="en-US" dirty="0"/>
            </a:br>
            <a:r>
              <a:rPr lang="en-US" i="1" dirty="0">
                <a:solidFill>
                  <a:srgbClr val="C00000"/>
                </a:solidFill>
              </a:rPr>
              <a:t>Most</a:t>
            </a:r>
            <a:r>
              <a:rPr lang="en-US" i="1" dirty="0"/>
              <a:t> things are </a:t>
            </a:r>
            <a:r>
              <a:rPr lang="en-US" i="1" dirty="0">
                <a:solidFill>
                  <a:srgbClr val="C00000"/>
                </a:solidFill>
              </a:rPr>
              <a:t>infrequent</a:t>
            </a:r>
          </a:p>
        </p:txBody>
      </p:sp>
      <p:pic>
        <p:nvPicPr>
          <p:cNvPr id="4098" name="Picture 2" descr="Recognize Strategic Opportunities with Long-Tail Data">
            <a:extLst>
              <a:ext uri="{FF2B5EF4-FFF2-40B4-BE49-F238E27FC236}">
                <a16:creationId xmlns:a16="http://schemas.microsoft.com/office/drawing/2014/main" id="{7C8C6ADF-2AA8-BADB-8969-13BFD7538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1596573" y="2259838"/>
            <a:ext cx="8694057" cy="4286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0D5FBB-72D2-6380-5F74-A9C6723CCCBF}"/>
              </a:ext>
            </a:extLst>
          </p:cNvPr>
          <p:cNvSpPr txBox="1"/>
          <p:nvPr/>
        </p:nvSpPr>
        <p:spPr>
          <a:xfrm>
            <a:off x="8011886" y="6235604"/>
            <a:ext cx="1349829" cy="369332"/>
          </a:xfrm>
          <a:prstGeom prst="rect">
            <a:avLst/>
          </a:prstGeom>
          <a:solidFill>
            <a:schemeClr val="bg1"/>
          </a:solidFill>
        </p:spPr>
        <p:txBody>
          <a:bodyPr wrap="square" rtlCol="0">
            <a:spAutoFit/>
          </a:bodyPr>
          <a:lstStyle/>
          <a:p>
            <a:endParaRPr lang="en-US" dirty="0"/>
          </a:p>
        </p:txBody>
      </p:sp>
      <p:sp>
        <p:nvSpPr>
          <p:cNvPr id="4" name="Slide Number Placeholder 3">
            <a:extLst>
              <a:ext uri="{FF2B5EF4-FFF2-40B4-BE49-F238E27FC236}">
                <a16:creationId xmlns:a16="http://schemas.microsoft.com/office/drawing/2014/main" id="{2F70B1FD-6176-835B-8D7E-0C2A0EADAB9E}"/>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Tree>
    <p:extLst>
      <p:ext uri="{BB962C8B-B14F-4D97-AF65-F5344CB8AC3E}">
        <p14:creationId xmlns:p14="http://schemas.microsoft.com/office/powerpoint/2010/main" val="158121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fontScale="90000"/>
          </a:bodyPr>
          <a:lstStyle/>
          <a:p>
            <a:r>
              <a:rPr lang="en-US" dirty="0" err="1"/>
              <a:t>Zipf’s</a:t>
            </a:r>
            <a:r>
              <a:rPr lang="en-US" dirty="0"/>
              <a:t> Law — The long tail </a:t>
            </a:r>
            <a:br>
              <a:rPr lang="en-US" dirty="0"/>
            </a:br>
            <a:r>
              <a:rPr lang="en-US" i="1" dirty="0">
                <a:solidFill>
                  <a:srgbClr val="C00000"/>
                </a:solidFill>
              </a:rPr>
              <a:t>Models’ quality depend on frequency of patterns </a:t>
            </a:r>
          </a:p>
        </p:txBody>
      </p:sp>
      <p:pic>
        <p:nvPicPr>
          <p:cNvPr id="6" name="Picture 2" descr="Recognize Strategic Opportunities with Long-Tail Data">
            <a:extLst>
              <a:ext uri="{FF2B5EF4-FFF2-40B4-BE49-F238E27FC236}">
                <a16:creationId xmlns:a16="http://schemas.microsoft.com/office/drawing/2014/main" id="{61F83395-BC56-6916-EAED-1B54CCF131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1596573" y="2259838"/>
            <a:ext cx="8694057" cy="428610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2ABB84B4-AAF9-F961-9DEE-17A5C29F6036}"/>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pic>
        <p:nvPicPr>
          <p:cNvPr id="10" name="Picture 9" descr="2,200+ Dirty Sponge Illustrations, Royalty-Free Vector Graphics &amp; Clip Art  - iStock | Germs, Dirty kitchen, Paper towel">
            <a:extLst>
              <a:ext uri="{FF2B5EF4-FFF2-40B4-BE49-F238E27FC236}">
                <a16:creationId xmlns:a16="http://schemas.microsoft.com/office/drawing/2014/main" id="{090F30EC-231F-B479-399D-48E86C9FC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4" t="17712" r="11363" b="22208"/>
          <a:stretch/>
        </p:blipFill>
        <p:spPr bwMode="auto">
          <a:xfrm>
            <a:off x="8702481" y="1927656"/>
            <a:ext cx="3472862" cy="235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09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cognize Strategic Opportunities with Long-Tail Data">
            <a:extLst>
              <a:ext uri="{FF2B5EF4-FFF2-40B4-BE49-F238E27FC236}">
                <a16:creationId xmlns:a16="http://schemas.microsoft.com/office/drawing/2014/main" id="{EA2AEC7C-7C14-3C24-1877-4C88AECB7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1596573" y="2259838"/>
            <a:ext cx="8694057" cy="42861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2,200+ Dirty Sponge Illustrations, Royalty-Free Vector Graphics &amp; Clip Art  - iStock | Germs, Dirty kitchen, Paper towel">
            <a:extLst>
              <a:ext uri="{FF2B5EF4-FFF2-40B4-BE49-F238E27FC236}">
                <a16:creationId xmlns:a16="http://schemas.microsoft.com/office/drawing/2014/main" id="{2ED6165E-9752-3356-EB42-502330CE6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4" t="17712" r="11363" b="22208"/>
          <a:stretch/>
        </p:blipFill>
        <p:spPr bwMode="auto">
          <a:xfrm>
            <a:off x="8702481" y="1927656"/>
            <a:ext cx="3472862" cy="23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a:xfrm>
            <a:off x="200025" y="663617"/>
            <a:ext cx="11830050" cy="1006475"/>
          </a:xfrm>
        </p:spPr>
        <p:txBody>
          <a:bodyPr>
            <a:normAutofit fontScale="90000"/>
          </a:bodyPr>
          <a:lstStyle/>
          <a:p>
            <a:r>
              <a:rPr lang="en-US" dirty="0" err="1"/>
              <a:t>Zipf’s</a:t>
            </a:r>
            <a:r>
              <a:rPr lang="en-US" dirty="0"/>
              <a:t> Law — The long tail </a:t>
            </a:r>
            <a:br>
              <a:rPr lang="en-US" dirty="0"/>
            </a:br>
            <a:r>
              <a:rPr lang="en-US" i="1" dirty="0"/>
              <a:t>Models’ quality depend on frequency of patterns </a:t>
            </a:r>
            <a:br>
              <a:rPr lang="en-US" i="1" dirty="0"/>
            </a:br>
            <a:r>
              <a:rPr lang="en-US" i="1" dirty="0">
                <a:solidFill>
                  <a:srgbClr val="C00000"/>
                </a:solidFill>
              </a:rPr>
              <a:t>The long tail  =&gt; Hallucinations</a:t>
            </a:r>
          </a:p>
        </p:txBody>
      </p:sp>
      <p:sp>
        <p:nvSpPr>
          <p:cNvPr id="4" name="Slide Number Placeholder 3">
            <a:extLst>
              <a:ext uri="{FF2B5EF4-FFF2-40B4-BE49-F238E27FC236}">
                <a16:creationId xmlns:a16="http://schemas.microsoft.com/office/drawing/2014/main" id="{740AD1FD-0FB5-21FF-00C0-3ED6F9E3E6EC}"/>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697972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a:xfrm>
            <a:off x="200025" y="663617"/>
            <a:ext cx="11830050" cy="1006475"/>
          </a:xfrm>
        </p:spPr>
        <p:txBody>
          <a:bodyPr>
            <a:normAutofit fontScale="90000"/>
          </a:bodyPr>
          <a:lstStyle/>
          <a:p>
            <a:r>
              <a:rPr lang="en-US" dirty="0" err="1"/>
              <a:t>Zipf’s</a:t>
            </a:r>
            <a:r>
              <a:rPr lang="en-US" dirty="0"/>
              <a:t> Law — The long tail </a:t>
            </a:r>
            <a:br>
              <a:rPr lang="en-US" dirty="0"/>
            </a:br>
            <a:r>
              <a:rPr lang="en-US" i="1" dirty="0"/>
              <a:t>Models’ quality depend on frequency of patterns </a:t>
            </a:r>
            <a:br>
              <a:rPr lang="en-US" i="1" dirty="0"/>
            </a:br>
            <a:r>
              <a:rPr lang="en-US" i="1" dirty="0">
                <a:solidFill>
                  <a:srgbClr val="C00000"/>
                </a:solidFill>
              </a:rPr>
              <a:t>The long tail  =&gt; Hallucinations</a:t>
            </a:r>
          </a:p>
        </p:txBody>
      </p:sp>
      <p:pic>
        <p:nvPicPr>
          <p:cNvPr id="6152" name="Picture 8" descr="Why AI-generated hands are the stuff of nightmares, explained by a  scientist | BBC Science Focus Magazine">
            <a:extLst>
              <a:ext uri="{FF2B5EF4-FFF2-40B4-BE49-F238E27FC236}">
                <a16:creationId xmlns:a16="http://schemas.microsoft.com/office/drawing/2014/main" id="{75C510EA-77FA-869B-C57E-668ACDF97E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836"/>
          <a:stretch/>
        </p:blipFill>
        <p:spPr bwMode="auto">
          <a:xfrm>
            <a:off x="2142800" y="2461222"/>
            <a:ext cx="2441859" cy="32451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AI Drawing Hands | Know Your Meme">
            <a:extLst>
              <a:ext uri="{FF2B5EF4-FFF2-40B4-BE49-F238E27FC236}">
                <a16:creationId xmlns:a16="http://schemas.microsoft.com/office/drawing/2014/main" id="{7099A356-7088-FEBD-0F46-C6834A01C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831" y="2475737"/>
            <a:ext cx="5546312" cy="31217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40AD1FD-0FB5-21FF-00C0-3ED6F9E3E6EC}"/>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dirty="0"/>
          </a:p>
        </p:txBody>
      </p:sp>
    </p:spTree>
    <p:extLst>
      <p:ext uri="{BB962C8B-B14F-4D97-AF65-F5344CB8AC3E}">
        <p14:creationId xmlns:p14="http://schemas.microsoft.com/office/powerpoint/2010/main" val="1773289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a:xfrm>
            <a:off x="200025" y="663617"/>
            <a:ext cx="11830050" cy="1006475"/>
          </a:xfrm>
        </p:spPr>
        <p:txBody>
          <a:bodyPr>
            <a:normAutofit fontScale="90000"/>
          </a:bodyPr>
          <a:lstStyle/>
          <a:p>
            <a:r>
              <a:rPr lang="en-US" dirty="0" err="1"/>
              <a:t>Zipf’s</a:t>
            </a:r>
            <a:r>
              <a:rPr lang="en-US" dirty="0"/>
              <a:t> Law — The long tail </a:t>
            </a:r>
            <a:br>
              <a:rPr lang="en-US" dirty="0"/>
            </a:br>
            <a:r>
              <a:rPr lang="en-US" i="1" dirty="0"/>
              <a:t>Models’ quality depend on frequency of patterns </a:t>
            </a:r>
            <a:br>
              <a:rPr lang="en-US" i="1" dirty="0"/>
            </a:br>
            <a:r>
              <a:rPr lang="en-US" i="1" dirty="0">
                <a:solidFill>
                  <a:srgbClr val="C00000"/>
                </a:solidFill>
              </a:rPr>
              <a:t>The long tail  =&gt; Hallucinations</a:t>
            </a:r>
          </a:p>
        </p:txBody>
      </p:sp>
      <p:pic>
        <p:nvPicPr>
          <p:cNvPr id="5" name="Picture 2" descr="Gartner's hype cycle phases (adapted from Linden &amp; Fenn, 2003) | Download  Scientific Diagram">
            <a:extLst>
              <a:ext uri="{FF2B5EF4-FFF2-40B4-BE49-F238E27FC236}">
                <a16:creationId xmlns:a16="http://schemas.microsoft.com/office/drawing/2014/main" id="{69D11B9A-4855-AA6B-5ADD-5C3438765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417" y="2388794"/>
            <a:ext cx="6649136" cy="4276581"/>
          </a:xfrm>
          <a:prstGeom prst="rect">
            <a:avLst/>
          </a:prstGeom>
          <a:noFill/>
          <a:extLst>
            <a:ext uri="{909E8E84-426E-40DD-AFC4-6F175D3DCCD1}">
              <a14:hiddenFill xmlns:a14="http://schemas.microsoft.com/office/drawing/2010/main">
                <a:solidFill>
                  <a:srgbClr val="FFFFFF"/>
                </a:solidFill>
              </a14:hiddenFill>
            </a:ext>
          </a:extLst>
        </p:spPr>
      </p:pic>
      <p:sp>
        <p:nvSpPr>
          <p:cNvPr id="6" name="Explosion 1 5">
            <a:extLst>
              <a:ext uri="{FF2B5EF4-FFF2-40B4-BE49-F238E27FC236}">
                <a16:creationId xmlns:a16="http://schemas.microsoft.com/office/drawing/2014/main" id="{87BBAAB6-8E60-BC75-AFF1-70EA27CE0B37}"/>
              </a:ext>
            </a:extLst>
          </p:cNvPr>
          <p:cNvSpPr/>
          <p:nvPr/>
        </p:nvSpPr>
        <p:spPr>
          <a:xfrm>
            <a:off x="5657851" y="4646144"/>
            <a:ext cx="556054" cy="562232"/>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6B06D34-A045-9AD5-3E9E-F172E7405208}"/>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
        <p:nvSpPr>
          <p:cNvPr id="8" name="TextBox 7">
            <a:extLst>
              <a:ext uri="{FF2B5EF4-FFF2-40B4-BE49-F238E27FC236}">
                <a16:creationId xmlns:a16="http://schemas.microsoft.com/office/drawing/2014/main" id="{217B4E94-D7A4-4D24-84BC-628F56D30F6F}"/>
              </a:ext>
            </a:extLst>
          </p:cNvPr>
          <p:cNvSpPr txBox="1"/>
          <p:nvPr/>
        </p:nvSpPr>
        <p:spPr>
          <a:xfrm>
            <a:off x="715359" y="3773203"/>
            <a:ext cx="1388486" cy="646331"/>
          </a:xfrm>
          <a:prstGeom prst="rect">
            <a:avLst/>
          </a:prstGeom>
          <a:noFill/>
        </p:spPr>
        <p:txBody>
          <a:bodyPr wrap="square">
            <a:spAutoFit/>
          </a:bodyPr>
          <a:lstStyle/>
          <a:p>
            <a:r>
              <a:rPr lang="en-US" dirty="0">
                <a:latin typeface="Avenir Book" panose="02000503020000020003" pitchFamily="2" charset="0"/>
              </a:rPr>
              <a:t>Gartner's hype cycle</a:t>
            </a:r>
          </a:p>
        </p:txBody>
      </p:sp>
    </p:spTree>
    <p:extLst>
      <p:ext uri="{BB962C8B-B14F-4D97-AF65-F5344CB8AC3E}">
        <p14:creationId xmlns:p14="http://schemas.microsoft.com/office/powerpoint/2010/main" val="183903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250EFA-3497-C64A-44EE-2DE88BB24A37}"/>
              </a:ext>
            </a:extLst>
          </p:cNvPr>
          <p:cNvSpPr>
            <a:spLocks noGrp="1"/>
          </p:cNvSpPr>
          <p:nvPr>
            <p:ph type="title"/>
          </p:nvPr>
        </p:nvSpPr>
        <p:spPr/>
        <p:txBody>
          <a:bodyPr/>
          <a:lstStyle/>
          <a:p>
            <a:r>
              <a:rPr lang="en-US" dirty="0"/>
              <a:t>The long tail  =&gt; Hallucinations </a:t>
            </a:r>
            <a:br>
              <a:rPr lang="en-US" dirty="0"/>
            </a:br>
            <a:r>
              <a:rPr lang="en-US" sz="3600" i="1" dirty="0"/>
              <a:t>Less or unobserved contexts lead to false generations </a:t>
            </a:r>
            <a:endParaRPr lang="en-US" i="1" dirty="0"/>
          </a:p>
        </p:txBody>
      </p:sp>
      <p:sp>
        <p:nvSpPr>
          <p:cNvPr id="2" name="Content Placeholder 1">
            <a:extLst>
              <a:ext uri="{FF2B5EF4-FFF2-40B4-BE49-F238E27FC236}">
                <a16:creationId xmlns:a16="http://schemas.microsoft.com/office/drawing/2014/main" id="{1E5E3A7B-C230-078B-6135-1045155C2705}"/>
              </a:ext>
            </a:extLst>
          </p:cNvPr>
          <p:cNvSpPr>
            <a:spLocks noGrp="1"/>
          </p:cNvSpPr>
          <p:nvPr>
            <p:ph idx="1"/>
          </p:nvPr>
        </p:nvSpPr>
        <p:spPr/>
        <p:txBody>
          <a:bodyPr/>
          <a:lstStyle/>
          <a:p>
            <a:endParaRPr lang="en-US" dirty="0"/>
          </a:p>
          <a:p>
            <a:endParaRPr lang="en-US" dirty="0"/>
          </a:p>
          <a:p>
            <a:r>
              <a:rPr lang="en-US" dirty="0"/>
              <a:t>The model is not trained on enough data </a:t>
            </a:r>
          </a:p>
          <a:p>
            <a:r>
              <a:rPr lang="en-US" dirty="0"/>
              <a:t>The model is trained on noisy data. </a:t>
            </a:r>
          </a:p>
          <a:p>
            <a:r>
              <a:rPr lang="en-US" dirty="0"/>
              <a:t>The model is not given enough context </a:t>
            </a:r>
          </a:p>
          <a:p>
            <a:r>
              <a:rPr lang="en-US" dirty="0"/>
              <a:t>The model is mot given enough constraints. </a:t>
            </a:r>
          </a:p>
        </p:txBody>
      </p:sp>
      <p:sp>
        <p:nvSpPr>
          <p:cNvPr id="7" name="Slide Number Placeholder 6">
            <a:extLst>
              <a:ext uri="{FF2B5EF4-FFF2-40B4-BE49-F238E27FC236}">
                <a16:creationId xmlns:a16="http://schemas.microsoft.com/office/drawing/2014/main" id="{BD9B1738-4076-20F1-FD35-DF09A1B55F94}"/>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spTree>
    <p:extLst>
      <p:ext uri="{BB962C8B-B14F-4D97-AF65-F5344CB8AC3E}">
        <p14:creationId xmlns:p14="http://schemas.microsoft.com/office/powerpoint/2010/main" val="1926191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084E-23C2-D671-39C0-2CCE1E531D5E}"/>
              </a:ext>
            </a:extLst>
          </p:cNvPr>
          <p:cNvSpPr>
            <a:spLocks noGrp="1"/>
          </p:cNvSpPr>
          <p:nvPr>
            <p:ph type="title"/>
          </p:nvPr>
        </p:nvSpPr>
        <p:spPr>
          <a:xfrm>
            <a:off x="200025" y="465912"/>
            <a:ext cx="11830050" cy="1006475"/>
          </a:xfrm>
        </p:spPr>
        <p:txBody>
          <a:bodyPr/>
          <a:lstStyle/>
          <a:p>
            <a:r>
              <a:rPr lang="en-US" dirty="0"/>
              <a:t>Short Term: AI as a Tool</a:t>
            </a:r>
            <a:br>
              <a:rPr lang="en-US" dirty="0"/>
            </a:br>
            <a:r>
              <a:rPr lang="en-US" sz="3200" i="1" dirty="0">
                <a:solidFill>
                  <a:srgbClr val="0044F9"/>
                </a:solidFill>
              </a:rPr>
              <a:t>Specialized applications</a:t>
            </a:r>
            <a:r>
              <a:rPr lang="en-US" sz="3200" i="1" dirty="0"/>
              <a:t> allow us to constrain the model to </a:t>
            </a:r>
            <a:r>
              <a:rPr lang="en-US" sz="3200" i="1" dirty="0">
                <a:solidFill>
                  <a:srgbClr val="0044F9"/>
                </a:solidFill>
              </a:rPr>
              <a:t>focused use cases </a:t>
            </a:r>
            <a:r>
              <a:rPr lang="en-US" sz="3200" i="1" dirty="0"/>
              <a:t>and </a:t>
            </a:r>
            <a:r>
              <a:rPr lang="en-US" sz="3200" i="1" dirty="0">
                <a:solidFill>
                  <a:srgbClr val="0044F9"/>
                </a:solidFill>
              </a:rPr>
              <a:t>overcome hallucination</a:t>
            </a:r>
            <a:r>
              <a:rPr lang="en-US" sz="3200" i="1" dirty="0"/>
              <a:t>.</a:t>
            </a:r>
            <a:endParaRPr lang="en-US" i="1" dirty="0"/>
          </a:p>
        </p:txBody>
      </p:sp>
      <p:sp>
        <p:nvSpPr>
          <p:cNvPr id="3" name="Content Placeholder 2">
            <a:extLst>
              <a:ext uri="{FF2B5EF4-FFF2-40B4-BE49-F238E27FC236}">
                <a16:creationId xmlns:a16="http://schemas.microsoft.com/office/drawing/2014/main" id="{CD803B0E-D873-65F2-168D-70B9250C719E}"/>
              </a:ext>
            </a:extLst>
          </p:cNvPr>
          <p:cNvSpPr>
            <a:spLocks noGrp="1"/>
          </p:cNvSpPr>
          <p:nvPr>
            <p:ph idx="1"/>
          </p:nvPr>
        </p:nvSpPr>
        <p:spPr>
          <a:xfrm>
            <a:off x="838200" y="1915297"/>
            <a:ext cx="10515600" cy="4261666"/>
          </a:xfrm>
        </p:spPr>
        <p:txBody>
          <a:bodyPr/>
          <a:lstStyle/>
          <a:p>
            <a:r>
              <a:rPr lang="en-US" dirty="0"/>
              <a:t>Just like how calculator or microscope are tools. </a:t>
            </a:r>
          </a:p>
          <a:p>
            <a:endParaRPr lang="en-US" dirty="0"/>
          </a:p>
        </p:txBody>
      </p:sp>
      <p:pic>
        <p:nvPicPr>
          <p:cNvPr id="5" name="Picture 2" descr="What Are Foundation Models? | NVIDIA Blogs">
            <a:extLst>
              <a:ext uri="{FF2B5EF4-FFF2-40B4-BE49-F238E27FC236}">
                <a16:creationId xmlns:a16="http://schemas.microsoft.com/office/drawing/2014/main" id="{8C03B715-EFB6-CEF0-760A-853E9D0D2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28" b="2947"/>
          <a:stretch/>
        </p:blipFill>
        <p:spPr bwMode="auto">
          <a:xfrm>
            <a:off x="2857088" y="2762028"/>
            <a:ext cx="6477823" cy="38578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8C84CDF-1254-B8F4-DD29-FD31B5B14DA1}"/>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spTree>
    <p:extLst>
      <p:ext uri="{BB962C8B-B14F-4D97-AF65-F5344CB8AC3E}">
        <p14:creationId xmlns:p14="http://schemas.microsoft.com/office/powerpoint/2010/main" val="94685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dirty="0"/>
              <a:t>Chatbots are the buzz!! </a:t>
            </a:r>
          </a:p>
        </p:txBody>
      </p:sp>
      <p:pic>
        <p:nvPicPr>
          <p:cNvPr id="6146" name="Picture 2" descr="Explainer: Bard vs ChatGPT: What do we know about Google's AI chatbot? |  Reuters">
            <a:extLst>
              <a:ext uri="{FF2B5EF4-FFF2-40B4-BE49-F238E27FC236}">
                <a16:creationId xmlns:a16="http://schemas.microsoft.com/office/drawing/2014/main" id="{2D95BAFE-29CB-5094-AD59-D26FAB10E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91" y="2581080"/>
            <a:ext cx="2066544" cy="20665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oogle Bard AI hands-on: A work in progress with plenty of caveats |  Engadget">
            <a:extLst>
              <a:ext uri="{FF2B5EF4-FFF2-40B4-BE49-F238E27FC236}">
                <a16:creationId xmlns:a16="http://schemas.microsoft.com/office/drawing/2014/main" id="{1000D523-8D0E-1602-FD03-22BF8DBE4F9B}"/>
              </a:ext>
            </a:extLst>
          </p:cNvPr>
          <p:cNvPicPr>
            <a:picLocks noChangeArrowheads="1"/>
          </p:cNvPicPr>
          <p:nvPr/>
        </p:nvPicPr>
        <p:blipFill rotWithShape="1">
          <a:blip r:embed="rId4">
            <a:extLst>
              <a:ext uri="{28A0092B-C50C-407E-A947-70E740481C1C}">
                <a14:useLocalDpi xmlns:a14="http://schemas.microsoft.com/office/drawing/2010/main" val="0"/>
              </a:ext>
            </a:extLst>
          </a:blip>
          <a:srcRect l="13771" r="20772"/>
          <a:stretch/>
        </p:blipFill>
        <p:spPr bwMode="auto">
          <a:xfrm>
            <a:off x="3696828" y="2581080"/>
            <a:ext cx="2066544" cy="210922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I chatbot Claude was introduced with claims of more accurate responses  than ChatGPT - PCJOW">
            <a:extLst>
              <a:ext uri="{FF2B5EF4-FFF2-40B4-BE49-F238E27FC236}">
                <a16:creationId xmlns:a16="http://schemas.microsoft.com/office/drawing/2014/main" id="{D2D5AA3F-146E-E7F5-8FE4-3D11DE7B6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3333"/>
          <a:stretch/>
        </p:blipFill>
        <p:spPr bwMode="auto">
          <a:xfrm>
            <a:off x="6250974" y="2623760"/>
            <a:ext cx="2066544" cy="206654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E97F21F-AB6B-8BF5-CEFC-750F06818C24}"/>
              </a:ext>
            </a:extLst>
          </p:cNvPr>
          <p:cNvGrpSpPr/>
          <p:nvPr/>
        </p:nvGrpSpPr>
        <p:grpSpPr>
          <a:xfrm>
            <a:off x="8805120" y="2645099"/>
            <a:ext cx="2066544" cy="2045204"/>
            <a:chOff x="9589540" y="2574332"/>
            <a:chExt cx="2066544" cy="2045204"/>
          </a:xfrm>
        </p:grpSpPr>
        <p:sp>
          <p:nvSpPr>
            <p:cNvPr id="8" name="Rectangle 7">
              <a:extLst>
                <a:ext uri="{FF2B5EF4-FFF2-40B4-BE49-F238E27FC236}">
                  <a16:creationId xmlns:a16="http://schemas.microsoft.com/office/drawing/2014/main" id="{084C0F45-26EC-906D-2A00-AAFF2C0C983B}"/>
                </a:ext>
              </a:extLst>
            </p:cNvPr>
            <p:cNvSpPr/>
            <p:nvPr/>
          </p:nvSpPr>
          <p:spPr>
            <a:xfrm>
              <a:off x="9589540" y="2574332"/>
              <a:ext cx="2066544" cy="20452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logo&#10;&#10;Description automatically generated with medium confidence">
              <a:extLst>
                <a:ext uri="{FF2B5EF4-FFF2-40B4-BE49-F238E27FC236}">
                  <a16:creationId xmlns:a16="http://schemas.microsoft.com/office/drawing/2014/main" id="{FCB37EBC-909F-CB78-7F9A-3642808EA426}"/>
                </a:ext>
              </a:extLst>
            </p:cNvPr>
            <p:cNvPicPr>
              <a:picLocks noChangeAspect="1"/>
            </p:cNvPicPr>
            <p:nvPr/>
          </p:nvPicPr>
          <p:blipFill rotWithShape="1">
            <a:blip r:embed="rId6"/>
            <a:srcRect l="22217" r="8711"/>
            <a:stretch/>
          </p:blipFill>
          <p:spPr>
            <a:xfrm>
              <a:off x="9601897" y="2761546"/>
              <a:ext cx="1984751" cy="827783"/>
            </a:xfrm>
            <a:prstGeom prst="rect">
              <a:avLst/>
            </a:prstGeom>
          </p:spPr>
        </p:pic>
        <p:pic>
          <p:nvPicPr>
            <p:cNvPr id="10" name="Picture 9" descr="Shape, logo&#10;&#10;Description automatically generated with medium confidence">
              <a:extLst>
                <a:ext uri="{FF2B5EF4-FFF2-40B4-BE49-F238E27FC236}">
                  <a16:creationId xmlns:a16="http://schemas.microsoft.com/office/drawing/2014/main" id="{62602DFD-EBB4-E61D-8280-6295E085F607}"/>
                </a:ext>
              </a:extLst>
            </p:cNvPr>
            <p:cNvPicPr>
              <a:picLocks noChangeAspect="1"/>
            </p:cNvPicPr>
            <p:nvPr/>
          </p:nvPicPr>
          <p:blipFill rotWithShape="1">
            <a:blip r:embed="rId6"/>
            <a:srcRect l="-1" t="23161" r="83393" b="29227"/>
            <a:stretch/>
          </p:blipFill>
          <p:spPr>
            <a:xfrm>
              <a:off x="10132118" y="3634304"/>
              <a:ext cx="919070" cy="759029"/>
            </a:xfrm>
            <a:prstGeom prst="rect">
              <a:avLst/>
            </a:prstGeom>
          </p:spPr>
        </p:pic>
      </p:grpSp>
      <p:sp>
        <p:nvSpPr>
          <p:cNvPr id="3" name="Slide Number Placeholder 2">
            <a:extLst>
              <a:ext uri="{FF2B5EF4-FFF2-40B4-BE49-F238E27FC236}">
                <a16:creationId xmlns:a16="http://schemas.microsoft.com/office/drawing/2014/main" id="{79662254-60FD-5F20-E86E-5A885AEB9B87}"/>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dirty="0"/>
          </a:p>
        </p:txBody>
      </p:sp>
    </p:spTree>
    <p:extLst>
      <p:ext uri="{BB962C8B-B14F-4D97-AF65-F5344CB8AC3E}">
        <p14:creationId xmlns:p14="http://schemas.microsoft.com/office/powerpoint/2010/main" val="171138797"/>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803B0E-D873-65F2-168D-70B9250C719E}"/>
              </a:ext>
            </a:extLst>
          </p:cNvPr>
          <p:cNvSpPr>
            <a:spLocks noGrp="1"/>
          </p:cNvSpPr>
          <p:nvPr>
            <p:ph idx="1"/>
          </p:nvPr>
        </p:nvSpPr>
        <p:spPr>
          <a:xfrm>
            <a:off x="838200" y="1915297"/>
            <a:ext cx="10515600" cy="4261666"/>
          </a:xfrm>
        </p:spPr>
        <p:txBody>
          <a:bodyPr/>
          <a:lstStyle/>
          <a:p>
            <a:r>
              <a:rPr lang="en-US" dirty="0"/>
              <a:t>Similarly in medical applications </a:t>
            </a:r>
          </a:p>
          <a:p>
            <a:endParaRPr lang="en-US" dirty="0"/>
          </a:p>
        </p:txBody>
      </p:sp>
      <p:pic>
        <p:nvPicPr>
          <p:cNvPr id="20482" name="Picture 2" descr="flowchart of how healthcare foundational models would operate">
            <a:extLst>
              <a:ext uri="{FF2B5EF4-FFF2-40B4-BE49-F238E27FC236}">
                <a16:creationId xmlns:a16="http://schemas.microsoft.com/office/drawing/2014/main" id="{F9D6372E-F2FF-9682-58FB-8B4C8A61E0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3" b="4471"/>
          <a:stretch/>
        </p:blipFill>
        <p:spPr bwMode="auto">
          <a:xfrm>
            <a:off x="1890582" y="2557847"/>
            <a:ext cx="8077201" cy="37600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4211AA-7E8A-7C27-D91A-BBEE4D914055}"/>
              </a:ext>
            </a:extLst>
          </p:cNvPr>
          <p:cNvSpPr txBox="1"/>
          <p:nvPr/>
        </p:nvSpPr>
        <p:spPr>
          <a:xfrm>
            <a:off x="1409470" y="6541567"/>
            <a:ext cx="9402463" cy="276999"/>
          </a:xfrm>
          <a:prstGeom prst="rect">
            <a:avLst/>
          </a:prstGeom>
          <a:noFill/>
        </p:spPr>
        <p:txBody>
          <a:bodyPr wrap="square">
            <a:spAutoFit/>
          </a:bodyPr>
          <a:lstStyle/>
          <a:p>
            <a:pPr algn="ctr"/>
            <a:r>
              <a:rPr lang="en-US" sz="1200" dirty="0">
                <a:hlinkClick r:id="rId4"/>
              </a:rPr>
              <a:t>https://hai.stanford.edu/news/how-foundation-models-can-advance-ai-healthcare</a:t>
            </a:r>
            <a:r>
              <a:rPr lang="en-US" sz="1200" dirty="0"/>
              <a:t> </a:t>
            </a:r>
          </a:p>
        </p:txBody>
      </p:sp>
      <p:sp>
        <p:nvSpPr>
          <p:cNvPr id="8" name="Slide Number Placeholder 7">
            <a:extLst>
              <a:ext uri="{FF2B5EF4-FFF2-40B4-BE49-F238E27FC236}">
                <a16:creationId xmlns:a16="http://schemas.microsoft.com/office/drawing/2014/main" id="{F9255292-3B5B-D7D7-C71B-E38E1AB38D24}"/>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
        <p:nvSpPr>
          <p:cNvPr id="10" name="Title 1">
            <a:extLst>
              <a:ext uri="{FF2B5EF4-FFF2-40B4-BE49-F238E27FC236}">
                <a16:creationId xmlns:a16="http://schemas.microsoft.com/office/drawing/2014/main" id="{F1887B58-9376-2487-C990-B04969248C0A}"/>
              </a:ext>
            </a:extLst>
          </p:cNvPr>
          <p:cNvSpPr>
            <a:spLocks noGrp="1"/>
          </p:cNvSpPr>
          <p:nvPr>
            <p:ph type="title"/>
          </p:nvPr>
        </p:nvSpPr>
        <p:spPr>
          <a:xfrm>
            <a:off x="200025" y="465912"/>
            <a:ext cx="11830050" cy="1006475"/>
          </a:xfrm>
        </p:spPr>
        <p:txBody>
          <a:bodyPr/>
          <a:lstStyle/>
          <a:p>
            <a:r>
              <a:rPr lang="en-US" dirty="0"/>
              <a:t>Short Term: AI as a Tool</a:t>
            </a:r>
            <a:br>
              <a:rPr lang="en-US" dirty="0"/>
            </a:br>
            <a:r>
              <a:rPr lang="en-US" sz="3200" i="1" dirty="0">
                <a:solidFill>
                  <a:srgbClr val="0044F9"/>
                </a:solidFill>
              </a:rPr>
              <a:t>Specialized applications</a:t>
            </a:r>
            <a:r>
              <a:rPr lang="en-US" sz="3200" i="1" dirty="0"/>
              <a:t> allow us to constrain the model to </a:t>
            </a:r>
            <a:r>
              <a:rPr lang="en-US" sz="3200" i="1" dirty="0">
                <a:solidFill>
                  <a:srgbClr val="0044F9"/>
                </a:solidFill>
              </a:rPr>
              <a:t>focused use cases </a:t>
            </a:r>
            <a:r>
              <a:rPr lang="en-US" sz="3200" i="1" dirty="0"/>
              <a:t>and </a:t>
            </a:r>
            <a:r>
              <a:rPr lang="en-US" sz="3200" i="1" dirty="0">
                <a:solidFill>
                  <a:srgbClr val="0044F9"/>
                </a:solidFill>
              </a:rPr>
              <a:t>overcome hallucination</a:t>
            </a:r>
            <a:r>
              <a:rPr lang="en-US" sz="3200" i="1" dirty="0"/>
              <a:t>.</a:t>
            </a:r>
            <a:endParaRPr lang="en-US" i="1" dirty="0"/>
          </a:p>
        </p:txBody>
      </p:sp>
    </p:spTree>
    <p:extLst>
      <p:ext uri="{BB962C8B-B14F-4D97-AF65-F5344CB8AC3E}">
        <p14:creationId xmlns:p14="http://schemas.microsoft.com/office/powerpoint/2010/main" val="28010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FBB-3662-45FC-A524-642761FB323D}"/>
              </a:ext>
            </a:extLst>
          </p:cNvPr>
          <p:cNvSpPr>
            <a:spLocks noGrp="1"/>
          </p:cNvSpPr>
          <p:nvPr>
            <p:ph type="title"/>
          </p:nvPr>
        </p:nvSpPr>
        <p:spPr/>
        <p:txBody>
          <a:bodyPr/>
          <a:lstStyle/>
          <a:p>
            <a:r>
              <a:rPr lang="en-US" dirty="0"/>
              <a:t>Highlight: Information Needs in Healthcare</a:t>
            </a:r>
          </a:p>
        </p:txBody>
      </p:sp>
      <p:sp>
        <p:nvSpPr>
          <p:cNvPr id="3" name="Content Placeholder 2">
            <a:extLst>
              <a:ext uri="{FF2B5EF4-FFF2-40B4-BE49-F238E27FC236}">
                <a16:creationId xmlns:a16="http://schemas.microsoft.com/office/drawing/2014/main" id="{397A32C4-A7B3-26AE-4386-E594386E9F79}"/>
              </a:ext>
            </a:extLst>
          </p:cNvPr>
          <p:cNvSpPr>
            <a:spLocks noGrp="1"/>
          </p:cNvSpPr>
          <p:nvPr>
            <p:ph idx="1"/>
          </p:nvPr>
        </p:nvSpPr>
        <p:spPr/>
        <p:txBody>
          <a:bodyPr/>
          <a:lstStyle/>
          <a:p>
            <a:r>
              <a:rPr lang="en-US" dirty="0"/>
              <a:t>Can GPT-x can serve medical information needs in a safe and concordant manner? </a:t>
            </a:r>
          </a:p>
          <a:p>
            <a:r>
              <a:rPr lang="en-US" b="1" dirty="0"/>
              <a:t>Experiment:</a:t>
            </a:r>
            <a:r>
              <a:rPr lang="en-US" dirty="0"/>
              <a:t> Prompt models with common clinical questions:</a:t>
            </a:r>
          </a:p>
          <a:p>
            <a:endParaRPr lang="en-US" dirty="0"/>
          </a:p>
          <a:p>
            <a:endParaRPr lang="en-US" dirty="0"/>
          </a:p>
          <a:p>
            <a:endParaRPr lang="en-US" dirty="0"/>
          </a:p>
          <a:p>
            <a:endParaRPr lang="en-US" dirty="0"/>
          </a:p>
          <a:p>
            <a:pPr marL="742950" lvl="1" indent="-285750"/>
            <a:r>
              <a:rPr lang="en-US" b="0" i="1" dirty="0">
                <a:solidFill>
                  <a:srgbClr val="255ED3"/>
                </a:solidFill>
                <a:effectLst/>
                <a:latin typeface="Avenir Book" panose="02000503020000020003" pitchFamily="2" charset="0"/>
              </a:rPr>
              <a:t>“93% of GPT-4 responses are deemed </a:t>
            </a:r>
            <a:r>
              <a:rPr lang="en-US" b="1" i="1" dirty="0">
                <a:solidFill>
                  <a:srgbClr val="255ED3"/>
                </a:solidFill>
                <a:effectLst/>
                <a:latin typeface="Avenir Book" panose="02000503020000020003" pitchFamily="2" charset="0"/>
              </a:rPr>
              <a:t>safe</a:t>
            </a:r>
            <a:r>
              <a:rPr lang="en-US" b="0" i="1" dirty="0">
                <a:solidFill>
                  <a:srgbClr val="255ED3"/>
                </a:solidFill>
                <a:effectLst/>
                <a:latin typeface="Avenir Book" panose="02000503020000020003" pitchFamily="2" charset="0"/>
              </a:rPr>
              <a:t>”</a:t>
            </a:r>
          </a:p>
          <a:p>
            <a:pPr marL="742950" lvl="1" indent="-285750"/>
            <a:r>
              <a:rPr lang="en-US" b="0" i="1" dirty="0">
                <a:solidFill>
                  <a:srgbClr val="255ED3"/>
                </a:solidFill>
                <a:effectLst/>
                <a:latin typeface="Avenir Book" panose="02000503020000020003" pitchFamily="2" charset="0"/>
              </a:rPr>
              <a:t>“41% of GPT-4 responses </a:t>
            </a:r>
            <a:r>
              <a:rPr lang="en-US" b="1" i="1" dirty="0">
                <a:solidFill>
                  <a:srgbClr val="255ED3"/>
                </a:solidFill>
                <a:effectLst/>
                <a:latin typeface="Avenir Book" panose="02000503020000020003" pitchFamily="2" charset="0"/>
              </a:rPr>
              <a:t>agreed with the known answer</a:t>
            </a:r>
            <a:r>
              <a:rPr lang="en-US" b="0" i="1" dirty="0">
                <a:solidFill>
                  <a:srgbClr val="255ED3"/>
                </a:solidFill>
                <a:effectLst/>
                <a:latin typeface="Avenir Book" panose="02000503020000020003" pitchFamily="2" charset="0"/>
              </a:rPr>
              <a:t>”</a:t>
            </a:r>
          </a:p>
          <a:p>
            <a:endParaRPr lang="en-US" dirty="0"/>
          </a:p>
        </p:txBody>
      </p:sp>
      <p:sp>
        <p:nvSpPr>
          <p:cNvPr id="6" name="TextBox 5">
            <a:extLst>
              <a:ext uri="{FF2B5EF4-FFF2-40B4-BE49-F238E27FC236}">
                <a16:creationId xmlns:a16="http://schemas.microsoft.com/office/drawing/2014/main" id="{D1F3C853-534E-B3D5-322A-2260391777C1}"/>
              </a:ext>
            </a:extLst>
          </p:cNvPr>
          <p:cNvSpPr txBox="1"/>
          <p:nvPr/>
        </p:nvSpPr>
        <p:spPr>
          <a:xfrm>
            <a:off x="1016000" y="6497632"/>
            <a:ext cx="9907368" cy="338554"/>
          </a:xfrm>
          <a:prstGeom prst="rect">
            <a:avLst/>
          </a:prstGeom>
          <a:noFill/>
        </p:spPr>
        <p:txBody>
          <a:bodyPr wrap="square">
            <a:spAutoFit/>
          </a:bodyPr>
          <a:lstStyle/>
          <a:p>
            <a:pPr algn="ctr"/>
            <a:r>
              <a:rPr lang="en-US" sz="1600" dirty="0"/>
              <a:t>“Evaluation of GPT-3.5 and GPT-4 for supporting real-world information needs in healthcare delivery”, March 2023</a:t>
            </a:r>
          </a:p>
        </p:txBody>
      </p:sp>
      <p:sp>
        <p:nvSpPr>
          <p:cNvPr id="8" name="TextBox 7">
            <a:extLst>
              <a:ext uri="{FF2B5EF4-FFF2-40B4-BE49-F238E27FC236}">
                <a16:creationId xmlns:a16="http://schemas.microsoft.com/office/drawing/2014/main" id="{38FA5535-F9D8-33E1-F3F5-DDE341562328}"/>
              </a:ext>
            </a:extLst>
          </p:cNvPr>
          <p:cNvSpPr txBox="1"/>
          <p:nvPr/>
        </p:nvSpPr>
        <p:spPr>
          <a:xfrm>
            <a:off x="1646018" y="3245554"/>
            <a:ext cx="9277350" cy="1200329"/>
          </a:xfrm>
          <a:prstGeom prst="rect">
            <a:avLst/>
          </a:prstGeom>
          <a:noFill/>
        </p:spPr>
        <p:txBody>
          <a:bodyPr wrap="square">
            <a:spAutoFit/>
          </a:bodyPr>
          <a:lstStyle/>
          <a:p>
            <a:pPr algn="ctr"/>
            <a:r>
              <a:rPr lang="en-US" sz="2400" b="0" i="1" dirty="0">
                <a:solidFill>
                  <a:srgbClr val="C00000"/>
                </a:solidFill>
                <a:effectLst/>
                <a:latin typeface="Avenir Book" panose="02000503020000020003" pitchFamily="2" charset="0"/>
              </a:rPr>
              <a:t>“In patients at least 18 years old who are prescribed ibuprofen, </a:t>
            </a:r>
            <a:br>
              <a:rPr lang="en-US" sz="2400" b="0" i="1" dirty="0">
                <a:solidFill>
                  <a:srgbClr val="C00000"/>
                </a:solidFill>
                <a:effectLst/>
                <a:latin typeface="Avenir Book" panose="02000503020000020003" pitchFamily="2" charset="0"/>
              </a:rPr>
            </a:br>
            <a:r>
              <a:rPr lang="en-US" sz="2400" b="0" i="1" dirty="0">
                <a:solidFill>
                  <a:srgbClr val="C00000"/>
                </a:solidFill>
                <a:effectLst/>
                <a:latin typeface="Avenir Book" panose="02000503020000020003" pitchFamily="2" charset="0"/>
              </a:rPr>
              <a:t>is there any difference in peak blood glucose after treatment compared to patients prescribed acetaminophen?”</a:t>
            </a:r>
            <a:endParaRPr lang="en-US" sz="2400" i="1" dirty="0">
              <a:solidFill>
                <a:srgbClr val="C00000"/>
              </a:solidFill>
              <a:latin typeface="Avenir Book" panose="02000503020000020003" pitchFamily="2" charset="0"/>
            </a:endParaRPr>
          </a:p>
        </p:txBody>
      </p:sp>
      <p:sp>
        <p:nvSpPr>
          <p:cNvPr id="11" name="Slide Number Placeholder 10">
            <a:extLst>
              <a:ext uri="{FF2B5EF4-FFF2-40B4-BE49-F238E27FC236}">
                <a16:creationId xmlns:a16="http://schemas.microsoft.com/office/drawing/2014/main" id="{AC060B34-EC52-50E6-065C-FA0AB8CAB6F7}"/>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Tree>
    <p:extLst>
      <p:ext uri="{BB962C8B-B14F-4D97-AF65-F5344CB8AC3E}">
        <p14:creationId xmlns:p14="http://schemas.microsoft.com/office/powerpoint/2010/main" val="11757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D232-3207-678C-19B7-396A55BE14AD}"/>
              </a:ext>
            </a:extLst>
          </p:cNvPr>
          <p:cNvSpPr>
            <a:spLocks noGrp="1"/>
          </p:cNvSpPr>
          <p:nvPr>
            <p:ph type="title"/>
          </p:nvPr>
        </p:nvSpPr>
        <p:spPr/>
        <p:txBody>
          <a:bodyPr/>
          <a:lstStyle/>
          <a:p>
            <a:r>
              <a:rPr lang="en-US" dirty="0"/>
              <a:t>Highlight: Information Needs in Healthcare</a:t>
            </a:r>
          </a:p>
        </p:txBody>
      </p:sp>
      <p:sp>
        <p:nvSpPr>
          <p:cNvPr id="3" name="Content Placeholder 2">
            <a:extLst>
              <a:ext uri="{FF2B5EF4-FFF2-40B4-BE49-F238E27FC236}">
                <a16:creationId xmlns:a16="http://schemas.microsoft.com/office/drawing/2014/main" id="{AC52DFA4-BF57-3C39-DFB2-6A3502E2A56F}"/>
              </a:ext>
            </a:extLst>
          </p:cNvPr>
          <p:cNvSpPr>
            <a:spLocks noGrp="1"/>
          </p:cNvSpPr>
          <p:nvPr>
            <p:ph idx="1"/>
          </p:nvPr>
        </p:nvSpPr>
        <p:spPr>
          <a:xfrm>
            <a:off x="838199" y="1514475"/>
            <a:ext cx="11191875" cy="4662488"/>
          </a:xfrm>
        </p:spPr>
        <p:txBody>
          <a:bodyPr/>
          <a:lstStyle/>
          <a:p>
            <a:r>
              <a:rPr lang="en-US" dirty="0"/>
              <a:t>Comparing responses of physicians vs. chatbot to patient questions </a:t>
            </a:r>
          </a:p>
          <a:p>
            <a:r>
              <a:rPr lang="en-US" b="1" dirty="0"/>
              <a:t>Experiment:</a:t>
            </a:r>
            <a:r>
              <a:rPr lang="en-US" dirty="0"/>
              <a:t> Questions posted to a public social media forum</a:t>
            </a:r>
          </a:p>
          <a:p>
            <a:endParaRPr lang="en-US" dirty="0"/>
          </a:p>
          <a:p>
            <a:endParaRPr lang="en-US" dirty="0"/>
          </a:p>
          <a:p>
            <a:endParaRPr lang="en-US" dirty="0"/>
          </a:p>
          <a:p>
            <a:endParaRPr lang="en-US" dirty="0"/>
          </a:p>
          <a:p>
            <a:endParaRPr lang="en-US" dirty="0"/>
          </a:p>
          <a:p>
            <a:r>
              <a:rPr lang="en-US" i="1" dirty="0">
                <a:solidFill>
                  <a:srgbClr val="255ED3"/>
                </a:solidFill>
              </a:rPr>
              <a:t>“.. evaluators preferred chatbot responses to physician responses </a:t>
            </a:r>
            <a:br>
              <a:rPr lang="en-US" i="1" dirty="0">
                <a:solidFill>
                  <a:srgbClr val="255ED3"/>
                </a:solidFill>
              </a:rPr>
            </a:br>
            <a:r>
              <a:rPr lang="en-US" i="1" dirty="0">
                <a:solidFill>
                  <a:srgbClr val="255ED3"/>
                </a:solidFill>
              </a:rPr>
              <a:t>     in 78.6% of the evaluations.”</a:t>
            </a:r>
          </a:p>
        </p:txBody>
      </p:sp>
      <p:sp>
        <p:nvSpPr>
          <p:cNvPr id="6" name="TextBox 5">
            <a:extLst>
              <a:ext uri="{FF2B5EF4-FFF2-40B4-BE49-F238E27FC236}">
                <a16:creationId xmlns:a16="http://schemas.microsoft.com/office/drawing/2014/main" id="{6530E619-86F5-CFE9-F259-58CFED74D9B8}"/>
              </a:ext>
            </a:extLst>
          </p:cNvPr>
          <p:cNvSpPr txBox="1"/>
          <p:nvPr/>
        </p:nvSpPr>
        <p:spPr>
          <a:xfrm>
            <a:off x="200024" y="6475120"/>
            <a:ext cx="11456059" cy="338554"/>
          </a:xfrm>
          <a:prstGeom prst="rect">
            <a:avLst/>
          </a:prstGeom>
          <a:noFill/>
        </p:spPr>
        <p:txBody>
          <a:bodyPr wrap="square">
            <a:spAutoFit/>
          </a:bodyPr>
          <a:lstStyle/>
          <a:p>
            <a:pPr algn="ctr"/>
            <a:r>
              <a:rPr lang="en-US" sz="1600" dirty="0"/>
              <a:t>“Comparing Physician and Artificial Intelligence Chatbot Responses to Patient Questions Posted to a Public Social Media Forum”, 2023</a:t>
            </a:r>
          </a:p>
        </p:txBody>
      </p:sp>
      <p:sp>
        <p:nvSpPr>
          <p:cNvPr id="8" name="TextBox 7">
            <a:extLst>
              <a:ext uri="{FF2B5EF4-FFF2-40B4-BE49-F238E27FC236}">
                <a16:creationId xmlns:a16="http://schemas.microsoft.com/office/drawing/2014/main" id="{0AD73E51-B9F2-5B2C-C3FE-961AD658C2BA}"/>
              </a:ext>
            </a:extLst>
          </p:cNvPr>
          <p:cNvSpPr txBox="1"/>
          <p:nvPr/>
        </p:nvSpPr>
        <p:spPr>
          <a:xfrm>
            <a:off x="3066021" y="3199388"/>
            <a:ext cx="6098058" cy="954107"/>
          </a:xfrm>
          <a:prstGeom prst="rect">
            <a:avLst/>
          </a:prstGeom>
          <a:noFill/>
        </p:spPr>
        <p:txBody>
          <a:bodyPr wrap="square">
            <a:spAutoFit/>
          </a:bodyPr>
          <a:lstStyle/>
          <a:p>
            <a:r>
              <a:rPr lang="en-US" sz="2800" i="1" dirty="0">
                <a:solidFill>
                  <a:srgbClr val="C00000"/>
                </a:solidFill>
              </a:rPr>
              <a:t>“Question about risk of dying following swallowing and ingesting a toothpick.”</a:t>
            </a:r>
          </a:p>
        </p:txBody>
      </p:sp>
      <p:sp>
        <p:nvSpPr>
          <p:cNvPr id="9" name="Slide Number Placeholder 8">
            <a:extLst>
              <a:ext uri="{FF2B5EF4-FFF2-40B4-BE49-F238E27FC236}">
                <a16:creationId xmlns:a16="http://schemas.microsoft.com/office/drawing/2014/main" id="{8ABC6CD4-49A9-8DA0-FCD3-1928C357BB61}"/>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Tree>
    <p:extLst>
      <p:ext uri="{BB962C8B-B14F-4D97-AF65-F5344CB8AC3E}">
        <p14:creationId xmlns:p14="http://schemas.microsoft.com/office/powerpoint/2010/main" val="40889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7FF0-529B-2212-8664-6CA55DDA1215}"/>
              </a:ext>
            </a:extLst>
          </p:cNvPr>
          <p:cNvSpPr>
            <a:spLocks noGrp="1"/>
          </p:cNvSpPr>
          <p:nvPr>
            <p:ph type="title"/>
          </p:nvPr>
        </p:nvSpPr>
        <p:spPr/>
        <p:txBody>
          <a:bodyPr/>
          <a:lstStyle/>
          <a:p>
            <a:r>
              <a:rPr lang="en-US" dirty="0"/>
              <a:t>Highlight: Surgery Assistant </a:t>
            </a:r>
          </a:p>
        </p:txBody>
      </p:sp>
      <p:sp>
        <p:nvSpPr>
          <p:cNvPr id="3" name="Content Placeholder 2">
            <a:extLst>
              <a:ext uri="{FF2B5EF4-FFF2-40B4-BE49-F238E27FC236}">
                <a16:creationId xmlns:a16="http://schemas.microsoft.com/office/drawing/2014/main" id="{1299C0DE-92C8-BCBB-005E-D974F10E9649}"/>
              </a:ext>
            </a:extLst>
          </p:cNvPr>
          <p:cNvSpPr>
            <a:spLocks noGrp="1"/>
          </p:cNvSpPr>
          <p:nvPr>
            <p:ph idx="1"/>
          </p:nvPr>
        </p:nvSpPr>
        <p:spPr/>
        <p:txBody>
          <a:bodyPr/>
          <a:lstStyle/>
          <a:p>
            <a:r>
              <a:rPr lang="en-US" b="1" dirty="0"/>
              <a:t>Goal:</a:t>
            </a:r>
            <a:r>
              <a:rPr lang="en-US" dirty="0"/>
              <a:t> an assistant to surgeon </a:t>
            </a:r>
          </a:p>
          <a:p>
            <a:pPr lvl="1"/>
            <a:r>
              <a:rPr lang="en-US" dirty="0"/>
              <a:t>Would provide on their weaknesses </a:t>
            </a:r>
          </a:p>
          <a:p>
            <a:pPr lvl="1"/>
            <a:r>
              <a:rPr lang="en-US" dirty="0"/>
              <a:t>Differences with other surgeons </a:t>
            </a:r>
          </a:p>
          <a:p>
            <a:pPr lvl="1"/>
            <a:r>
              <a:rPr lang="en-US" dirty="0"/>
              <a:t>Can also be used for bookkeeping in surgery room </a:t>
            </a:r>
          </a:p>
          <a:p>
            <a:pPr marL="0" indent="0">
              <a:buNone/>
            </a:pPr>
            <a:endParaRPr lang="en-US" dirty="0"/>
          </a:p>
          <a:p>
            <a:pPr marL="0" indent="0">
              <a:buNone/>
            </a:pPr>
            <a:r>
              <a:rPr lang="en-US" b="1" dirty="0"/>
              <a:t>Our focus:</a:t>
            </a:r>
            <a:r>
              <a:rPr lang="en-US" dirty="0"/>
              <a:t> eye surgery </a:t>
            </a:r>
          </a:p>
          <a:p>
            <a:pPr marL="0" indent="0">
              <a:buNone/>
            </a:pPr>
            <a:endParaRPr lang="en-US" dirty="0"/>
          </a:p>
          <a:p>
            <a:r>
              <a:rPr lang="en-US" dirty="0"/>
              <a:t>The problem is much more difficult </a:t>
            </a:r>
            <a:br>
              <a:rPr lang="en-US" dirty="0"/>
            </a:br>
            <a:r>
              <a:rPr lang="en-US" dirty="0"/>
              <a:t>due </a:t>
            </a:r>
            <a:r>
              <a:rPr lang="en-US" dirty="0">
                <a:solidFill>
                  <a:srgbClr val="C00000"/>
                </a:solidFill>
              </a:rPr>
              <a:t>to limited data</a:t>
            </a:r>
          </a:p>
          <a:p>
            <a:endParaRPr lang="en-US" dirty="0"/>
          </a:p>
        </p:txBody>
      </p:sp>
      <p:pic>
        <p:nvPicPr>
          <p:cNvPr id="21506" name="Picture 2" descr="Cataract Surgery Linked With 30% Lower Risk of Dementia">
            <a:extLst>
              <a:ext uri="{FF2B5EF4-FFF2-40B4-BE49-F238E27FC236}">
                <a16:creationId xmlns:a16="http://schemas.microsoft.com/office/drawing/2014/main" id="{A8A33433-8414-F8FD-7913-4906C3BCA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8" t="16937" r="16417" b="9931"/>
          <a:stretch/>
        </p:blipFill>
        <p:spPr bwMode="auto">
          <a:xfrm>
            <a:off x="9077925" y="3110622"/>
            <a:ext cx="2372497" cy="174449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surgery clipart - Clip Art Library">
            <a:extLst>
              <a:ext uri="{FF2B5EF4-FFF2-40B4-BE49-F238E27FC236}">
                <a16:creationId xmlns:a16="http://schemas.microsoft.com/office/drawing/2014/main" id="{D142F855-496F-C4FF-0BA7-3CFD317AA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679" y="1138681"/>
            <a:ext cx="1646323" cy="1744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456ED9-37EF-E375-6D79-C09B2B6429FC}"/>
              </a:ext>
            </a:extLst>
          </p:cNvPr>
          <p:cNvSpPr txBox="1"/>
          <p:nvPr/>
        </p:nvSpPr>
        <p:spPr>
          <a:xfrm>
            <a:off x="8602648" y="1328253"/>
            <a:ext cx="1229916" cy="1233262"/>
          </a:xfrm>
          <a:prstGeom prst="rect">
            <a:avLst/>
          </a:prstGeom>
          <a:noFill/>
        </p:spPr>
        <p:txBody>
          <a:bodyPr wrap="square">
            <a:noAutofit/>
          </a:bodyPr>
          <a:lstStyle/>
          <a:p>
            <a:pPr algn="ctr"/>
            <a:r>
              <a:rPr lang="en-US" sz="13800" dirty="0"/>
              <a:t>🤖</a:t>
            </a:r>
          </a:p>
        </p:txBody>
      </p:sp>
      <p:sp>
        <p:nvSpPr>
          <p:cNvPr id="7" name="Slide Number Placeholder 6">
            <a:extLst>
              <a:ext uri="{FF2B5EF4-FFF2-40B4-BE49-F238E27FC236}">
                <a16:creationId xmlns:a16="http://schemas.microsoft.com/office/drawing/2014/main" id="{63A2B89D-5292-2711-267A-1BFB237BADC0}"/>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sp>
        <p:nvSpPr>
          <p:cNvPr id="8" name="Left-Right Arrow 7">
            <a:extLst>
              <a:ext uri="{FF2B5EF4-FFF2-40B4-BE49-F238E27FC236}">
                <a16:creationId xmlns:a16="http://schemas.microsoft.com/office/drawing/2014/main" id="{48D73618-81CA-2830-819E-D705515AC7A5}"/>
              </a:ext>
            </a:extLst>
          </p:cNvPr>
          <p:cNvSpPr/>
          <p:nvPr/>
        </p:nvSpPr>
        <p:spPr>
          <a:xfrm rot="2664345">
            <a:off x="9319488" y="2805082"/>
            <a:ext cx="1076382" cy="440007"/>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7A98F02-E6CB-1E74-0B2A-BE933355A638}"/>
              </a:ext>
            </a:extLst>
          </p:cNvPr>
          <p:cNvSpPr/>
          <p:nvPr/>
        </p:nvSpPr>
        <p:spPr>
          <a:xfrm>
            <a:off x="9675001" y="2114386"/>
            <a:ext cx="1076382" cy="389976"/>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C89FBB22-93D3-276E-C9AF-856404C52930}"/>
              </a:ext>
            </a:extLst>
          </p:cNvPr>
          <p:cNvSpPr/>
          <p:nvPr/>
        </p:nvSpPr>
        <p:spPr>
          <a:xfrm rot="18551949">
            <a:off x="10184309" y="2763925"/>
            <a:ext cx="1076382" cy="423412"/>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EFB1F22-98E8-C838-2DFF-0DCE96642732}"/>
              </a:ext>
            </a:extLst>
          </p:cNvPr>
          <p:cNvSpPr txBox="1"/>
          <p:nvPr/>
        </p:nvSpPr>
        <p:spPr>
          <a:xfrm>
            <a:off x="1025613" y="6475120"/>
            <a:ext cx="10216978" cy="338554"/>
          </a:xfrm>
          <a:prstGeom prst="rect">
            <a:avLst/>
          </a:prstGeom>
          <a:noFill/>
        </p:spPr>
        <p:txBody>
          <a:bodyPr wrap="square">
            <a:spAutoFit/>
          </a:bodyPr>
          <a:lstStyle/>
          <a:p>
            <a:pPr algn="ctr"/>
            <a:r>
              <a:rPr lang="en-US" sz="1600" dirty="0"/>
              <a:t>PIs: Swaroop </a:t>
            </a:r>
            <a:r>
              <a:rPr lang="en-US" sz="1600" dirty="0" err="1"/>
              <a:t>Vedula</a:t>
            </a:r>
            <a:r>
              <a:rPr lang="en-US" sz="1600" dirty="0"/>
              <a:t>, </a:t>
            </a:r>
            <a:r>
              <a:rPr lang="en-US" sz="1600" dirty="0" err="1"/>
              <a:t>Shameema</a:t>
            </a:r>
            <a:r>
              <a:rPr lang="en-US" sz="1600" dirty="0"/>
              <a:t> </a:t>
            </a:r>
            <a:r>
              <a:rPr lang="en-US" sz="1600" dirty="0" err="1"/>
              <a:t>Sikder</a:t>
            </a:r>
            <a:r>
              <a:rPr lang="en-US" sz="1600" dirty="0"/>
              <a:t>, Vishal Patel, Greg Hager, …</a:t>
            </a:r>
          </a:p>
        </p:txBody>
      </p:sp>
    </p:spTree>
    <p:extLst>
      <p:ext uri="{BB962C8B-B14F-4D97-AF65-F5344CB8AC3E}">
        <p14:creationId xmlns:p14="http://schemas.microsoft.com/office/powerpoint/2010/main" val="1040362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6FB3-8903-9643-8645-DD10175DAF96}"/>
              </a:ext>
            </a:extLst>
          </p:cNvPr>
          <p:cNvSpPr>
            <a:spLocks noGrp="1"/>
          </p:cNvSpPr>
          <p:nvPr>
            <p:ph type="title"/>
          </p:nvPr>
        </p:nvSpPr>
        <p:spPr/>
        <p:txBody>
          <a:bodyPr/>
          <a:lstStyle/>
          <a:p>
            <a:r>
              <a:rPr lang="en-US" dirty="0"/>
              <a:t>Going Forward … </a:t>
            </a:r>
          </a:p>
        </p:txBody>
      </p:sp>
      <p:sp>
        <p:nvSpPr>
          <p:cNvPr id="3" name="Content Placeholder 2">
            <a:extLst>
              <a:ext uri="{FF2B5EF4-FFF2-40B4-BE49-F238E27FC236}">
                <a16:creationId xmlns:a16="http://schemas.microsoft.com/office/drawing/2014/main" id="{44C913DF-C08C-9A66-3D94-2D74A394D7F6}"/>
              </a:ext>
            </a:extLst>
          </p:cNvPr>
          <p:cNvSpPr>
            <a:spLocks noGrp="1"/>
          </p:cNvSpPr>
          <p:nvPr>
            <p:ph idx="1"/>
          </p:nvPr>
        </p:nvSpPr>
        <p:spPr>
          <a:xfrm>
            <a:off x="838200" y="1514475"/>
            <a:ext cx="10817884" cy="4662488"/>
          </a:xfrm>
        </p:spPr>
        <p:txBody>
          <a:bodyPr/>
          <a:lstStyle/>
          <a:p>
            <a:r>
              <a:rPr lang="en-US" dirty="0"/>
              <a:t>Most of the </a:t>
            </a:r>
            <a:r>
              <a:rPr lang="en-US" dirty="0">
                <a:solidFill>
                  <a:srgbClr val="00B050"/>
                </a:solidFill>
              </a:rPr>
              <a:t>success</a:t>
            </a:r>
            <a:r>
              <a:rPr lang="en-US" dirty="0"/>
              <a:t> will be in domains with </a:t>
            </a:r>
            <a:r>
              <a:rPr lang="en-US" dirty="0">
                <a:solidFill>
                  <a:srgbClr val="00B050"/>
                </a:solidFill>
              </a:rPr>
              <a:t>plenty of public data</a:t>
            </a:r>
            <a:r>
              <a:rPr lang="en-US" dirty="0"/>
              <a:t>. </a:t>
            </a:r>
          </a:p>
          <a:p>
            <a:pPr lvl="1"/>
            <a:r>
              <a:rPr lang="en-US" dirty="0"/>
              <a:t>Example: general information needs in healthcare </a:t>
            </a:r>
          </a:p>
          <a:p>
            <a:pPr marL="457200" lvl="1" indent="0">
              <a:buNone/>
            </a:pPr>
            <a:endParaRPr lang="en-US" dirty="0"/>
          </a:p>
          <a:p>
            <a:r>
              <a:rPr lang="en-US" dirty="0"/>
              <a:t>Models will remain </a:t>
            </a:r>
            <a:r>
              <a:rPr lang="en-US" dirty="0">
                <a:solidFill>
                  <a:srgbClr val="C00000"/>
                </a:solidFill>
              </a:rPr>
              <a:t>brittle </a:t>
            </a:r>
            <a:r>
              <a:rPr lang="en-US" dirty="0"/>
              <a:t>in domains with </a:t>
            </a:r>
            <a:r>
              <a:rPr lang="en-US" dirty="0">
                <a:solidFill>
                  <a:srgbClr val="C00000"/>
                </a:solidFill>
              </a:rPr>
              <a:t>limited public data</a:t>
            </a:r>
            <a:r>
              <a:rPr lang="en-US" dirty="0"/>
              <a:t>. </a:t>
            </a:r>
          </a:p>
          <a:p>
            <a:pPr lvl="1"/>
            <a:r>
              <a:rPr lang="en-US" dirty="0"/>
              <a:t>Example: surgery </a:t>
            </a:r>
          </a:p>
          <a:p>
            <a:endParaRPr lang="en-US" dirty="0"/>
          </a:p>
          <a:p>
            <a:endParaRPr lang="en-US" dirty="0"/>
          </a:p>
        </p:txBody>
      </p:sp>
      <p:sp>
        <p:nvSpPr>
          <p:cNvPr id="7" name="Slide Number Placeholder 6">
            <a:extLst>
              <a:ext uri="{FF2B5EF4-FFF2-40B4-BE49-F238E27FC236}">
                <a16:creationId xmlns:a16="http://schemas.microsoft.com/office/drawing/2014/main" id="{A9BEB349-C0EE-FC5F-B983-30391B3F984D}"/>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pic>
        <p:nvPicPr>
          <p:cNvPr id="8" name="Picture 2" descr="Recognize Strategic Opportunities with Long-Tail Data">
            <a:extLst>
              <a:ext uri="{FF2B5EF4-FFF2-40B4-BE49-F238E27FC236}">
                <a16:creationId xmlns:a16="http://schemas.microsoft.com/office/drawing/2014/main" id="{C0E9E936-CA75-B486-E735-5B2C31CF7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2895601" y="3694907"/>
            <a:ext cx="6390346" cy="3150393"/>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a:extLst>
              <a:ext uri="{FF2B5EF4-FFF2-40B4-BE49-F238E27FC236}">
                <a16:creationId xmlns:a16="http://schemas.microsoft.com/office/drawing/2014/main" id="{4BE65A48-76BA-12C1-7997-124718F18332}"/>
              </a:ext>
            </a:extLst>
          </p:cNvPr>
          <p:cNvSpPr/>
          <p:nvPr/>
        </p:nvSpPr>
        <p:spPr>
          <a:xfrm>
            <a:off x="274458" y="1917700"/>
            <a:ext cx="4424542" cy="3949700"/>
          </a:xfrm>
          <a:custGeom>
            <a:avLst/>
            <a:gdLst>
              <a:gd name="connsiteX0" fmla="*/ 741542 w 4424542"/>
              <a:gd name="connsiteY0" fmla="*/ 0 h 3949700"/>
              <a:gd name="connsiteX1" fmla="*/ 208142 w 4424542"/>
              <a:gd name="connsiteY1" fmla="*/ 571500 h 3949700"/>
              <a:gd name="connsiteX2" fmla="*/ 81142 w 4424542"/>
              <a:gd name="connsiteY2" fmla="*/ 2159000 h 3949700"/>
              <a:gd name="connsiteX3" fmla="*/ 1401942 w 4424542"/>
              <a:gd name="connsiteY3" fmla="*/ 3581400 h 3949700"/>
              <a:gd name="connsiteX4" fmla="*/ 4424542 w 4424542"/>
              <a:gd name="connsiteY4" fmla="*/ 3949700 h 394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542" h="3949700">
                <a:moveTo>
                  <a:pt x="741542" y="0"/>
                </a:moveTo>
                <a:cubicBezTo>
                  <a:pt x="529875" y="105833"/>
                  <a:pt x="318209" y="211667"/>
                  <a:pt x="208142" y="571500"/>
                </a:cubicBezTo>
                <a:cubicBezTo>
                  <a:pt x="98075" y="931333"/>
                  <a:pt x="-117825" y="1657350"/>
                  <a:pt x="81142" y="2159000"/>
                </a:cubicBezTo>
                <a:cubicBezTo>
                  <a:pt x="280109" y="2660650"/>
                  <a:pt x="678042" y="3282950"/>
                  <a:pt x="1401942" y="3581400"/>
                </a:cubicBezTo>
                <a:cubicBezTo>
                  <a:pt x="2125842" y="3879850"/>
                  <a:pt x="3275192" y="3914775"/>
                  <a:pt x="4424542" y="3949700"/>
                </a:cubicBezTo>
              </a:path>
            </a:pathLst>
          </a:custGeom>
          <a:noFill/>
          <a:ln w="508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46A7BCA-1710-F0A8-FC56-110B150A078B}"/>
              </a:ext>
            </a:extLst>
          </p:cNvPr>
          <p:cNvSpPr/>
          <p:nvPr/>
        </p:nvSpPr>
        <p:spPr>
          <a:xfrm>
            <a:off x="8162834" y="3314700"/>
            <a:ext cx="1739902" cy="2552700"/>
          </a:xfrm>
          <a:custGeom>
            <a:avLst/>
            <a:gdLst>
              <a:gd name="connsiteX0" fmla="*/ 2870200 w 3242687"/>
              <a:gd name="connsiteY0" fmla="*/ 0 h 2794680"/>
              <a:gd name="connsiteX1" fmla="*/ 3238500 w 3242687"/>
              <a:gd name="connsiteY1" fmla="*/ 1155700 h 2794680"/>
              <a:gd name="connsiteX2" fmla="*/ 2654300 w 3242687"/>
              <a:gd name="connsiteY2" fmla="*/ 2527300 h 2794680"/>
              <a:gd name="connsiteX3" fmla="*/ 0 w 3242687"/>
              <a:gd name="connsiteY3" fmla="*/ 2794000 h 2794680"/>
            </a:gdLst>
            <a:ahLst/>
            <a:cxnLst>
              <a:cxn ang="0">
                <a:pos x="connsiteX0" y="connsiteY0"/>
              </a:cxn>
              <a:cxn ang="0">
                <a:pos x="connsiteX1" y="connsiteY1"/>
              </a:cxn>
              <a:cxn ang="0">
                <a:pos x="connsiteX2" y="connsiteY2"/>
              </a:cxn>
              <a:cxn ang="0">
                <a:pos x="connsiteX3" y="connsiteY3"/>
              </a:cxn>
            </a:cxnLst>
            <a:rect l="l" t="t" r="r" b="b"/>
            <a:pathLst>
              <a:path w="3242687" h="2794680">
                <a:moveTo>
                  <a:pt x="2870200" y="0"/>
                </a:moveTo>
                <a:cubicBezTo>
                  <a:pt x="3072341" y="367241"/>
                  <a:pt x="3274483" y="734483"/>
                  <a:pt x="3238500" y="1155700"/>
                </a:cubicBezTo>
                <a:cubicBezTo>
                  <a:pt x="3202517" y="1576917"/>
                  <a:pt x="3194050" y="2254250"/>
                  <a:pt x="2654300" y="2527300"/>
                </a:cubicBezTo>
                <a:cubicBezTo>
                  <a:pt x="2114550" y="2800350"/>
                  <a:pt x="1057275" y="2797175"/>
                  <a:pt x="0" y="2794000"/>
                </a:cubicBezTo>
              </a:path>
            </a:pathLst>
          </a:custGeom>
          <a:noFill/>
          <a:ln w="539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16DE-D8B2-E673-FB7C-DE109EBB8F95}"/>
              </a:ext>
            </a:extLst>
          </p:cNvPr>
          <p:cNvSpPr>
            <a:spLocks noGrp="1"/>
          </p:cNvSpPr>
          <p:nvPr>
            <p:ph type="title"/>
          </p:nvPr>
        </p:nvSpPr>
        <p:spPr>
          <a:xfrm>
            <a:off x="200025" y="873686"/>
            <a:ext cx="11830050" cy="1006475"/>
          </a:xfrm>
        </p:spPr>
        <p:txBody>
          <a:bodyPr/>
          <a:lstStyle/>
          <a:p>
            <a:r>
              <a:rPr lang="en-US" dirty="0"/>
              <a:t>Human-AI Collaboration </a:t>
            </a:r>
            <a:br>
              <a:rPr lang="en-US" dirty="0"/>
            </a:br>
            <a:r>
              <a:rPr lang="en-US" sz="3200" dirty="0">
                <a:solidFill>
                  <a:srgbClr val="00B050"/>
                </a:solidFill>
              </a:rPr>
              <a:t>Human-machine complementarity will bring opportunities </a:t>
            </a:r>
          </a:p>
        </p:txBody>
      </p:sp>
      <p:pic>
        <p:nvPicPr>
          <p:cNvPr id="5" name="Picture 2" descr="Human + Machine Collaboration: Work in the Age of Artificial Intelligence">
            <a:extLst>
              <a:ext uri="{FF2B5EF4-FFF2-40B4-BE49-F238E27FC236}">
                <a16:creationId xmlns:a16="http://schemas.microsoft.com/office/drawing/2014/main" id="{313821F1-0795-3115-B6B1-929482007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701" y="241763"/>
            <a:ext cx="2169383" cy="113516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217826D-D78F-2CEE-2615-F48AFF249F2F}"/>
              </a:ext>
            </a:extLst>
          </p:cNvPr>
          <p:cNvSpPr/>
          <p:nvPr/>
        </p:nvSpPr>
        <p:spPr>
          <a:xfrm>
            <a:off x="1841157" y="2243353"/>
            <a:ext cx="5537372" cy="4211505"/>
          </a:xfrm>
          <a:prstGeom prst="ellipse">
            <a:avLst/>
          </a:prstGeom>
          <a:solidFill>
            <a:schemeClr val="accent1">
              <a:alpha val="169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EEF3890-056B-D485-9215-B28D894AACA5}"/>
              </a:ext>
            </a:extLst>
          </p:cNvPr>
          <p:cNvSpPr/>
          <p:nvPr/>
        </p:nvSpPr>
        <p:spPr>
          <a:xfrm>
            <a:off x="5175936" y="2243352"/>
            <a:ext cx="5537372" cy="4211505"/>
          </a:xfrm>
          <a:prstGeom prst="ellipse">
            <a:avLst/>
          </a:prstGeom>
          <a:solidFill>
            <a:srgbClr val="C00000">
              <a:alpha val="169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29C3F6-6685-4BD0-F939-A859AA865FA9}"/>
              </a:ext>
            </a:extLst>
          </p:cNvPr>
          <p:cNvSpPr txBox="1"/>
          <p:nvPr/>
        </p:nvSpPr>
        <p:spPr>
          <a:xfrm flipH="1">
            <a:off x="6894761" y="3391279"/>
            <a:ext cx="4277603" cy="2062103"/>
          </a:xfrm>
          <a:prstGeom prst="rect">
            <a:avLst/>
          </a:prstGeom>
          <a:noFill/>
        </p:spPr>
        <p:txBody>
          <a:bodyPr wrap="square" rtlCol="0">
            <a:spAutoFit/>
          </a:bodyPr>
          <a:lstStyle/>
          <a:p>
            <a:pPr algn="ctr"/>
            <a:r>
              <a:rPr lang="en-US" sz="3200" b="1" dirty="0"/>
              <a:t>Opportunity for </a:t>
            </a:r>
            <a:br>
              <a:rPr lang="en-US" sz="3200" b="1" dirty="0"/>
            </a:br>
            <a:r>
              <a:rPr lang="en-US" sz="3200" b="1" dirty="0"/>
              <a:t>human-AI </a:t>
            </a:r>
            <a:r>
              <a:rPr lang="en-US" sz="3200" b="1" dirty="0" err="1"/>
              <a:t>colab</a:t>
            </a:r>
            <a:endParaRPr lang="en-US" sz="3200" b="1" dirty="0"/>
          </a:p>
          <a:p>
            <a:pPr algn="ctr"/>
            <a:r>
              <a:rPr lang="en-US" sz="3200" dirty="0"/>
              <a:t>things that humans </a:t>
            </a:r>
            <a:br>
              <a:rPr lang="en-US" sz="3200" dirty="0"/>
            </a:br>
            <a:r>
              <a:rPr lang="en-US" sz="3200" dirty="0"/>
              <a:t>are slow at</a:t>
            </a:r>
          </a:p>
        </p:txBody>
      </p:sp>
      <p:sp>
        <p:nvSpPr>
          <p:cNvPr id="9" name="TextBox 8">
            <a:extLst>
              <a:ext uri="{FF2B5EF4-FFF2-40B4-BE49-F238E27FC236}">
                <a16:creationId xmlns:a16="http://schemas.microsoft.com/office/drawing/2014/main" id="{615EA540-4B09-C6F5-AFF2-4783A8871308}"/>
              </a:ext>
            </a:extLst>
          </p:cNvPr>
          <p:cNvSpPr txBox="1"/>
          <p:nvPr/>
        </p:nvSpPr>
        <p:spPr>
          <a:xfrm flipH="1">
            <a:off x="8568515" y="2035220"/>
            <a:ext cx="4277603" cy="1077218"/>
          </a:xfrm>
          <a:prstGeom prst="rect">
            <a:avLst/>
          </a:prstGeom>
          <a:noFill/>
        </p:spPr>
        <p:txBody>
          <a:bodyPr wrap="square" rtlCol="0">
            <a:spAutoFit/>
          </a:bodyPr>
          <a:lstStyle/>
          <a:p>
            <a:pPr algn="ctr"/>
            <a:r>
              <a:rPr lang="en-US" sz="3200" dirty="0">
                <a:solidFill>
                  <a:srgbClr val="C00000"/>
                </a:solidFill>
              </a:rPr>
              <a:t>What machines </a:t>
            </a:r>
            <a:br>
              <a:rPr lang="en-US" sz="3200" dirty="0">
                <a:solidFill>
                  <a:srgbClr val="C00000"/>
                </a:solidFill>
              </a:rPr>
            </a:br>
            <a:r>
              <a:rPr lang="en-US" sz="3200" dirty="0">
                <a:solidFill>
                  <a:srgbClr val="C00000"/>
                </a:solidFill>
              </a:rPr>
              <a:t>can do</a:t>
            </a:r>
          </a:p>
        </p:txBody>
      </p:sp>
      <p:sp>
        <p:nvSpPr>
          <p:cNvPr id="10" name="TextBox 9">
            <a:extLst>
              <a:ext uri="{FF2B5EF4-FFF2-40B4-BE49-F238E27FC236}">
                <a16:creationId xmlns:a16="http://schemas.microsoft.com/office/drawing/2014/main" id="{BC127027-3242-72B9-5EE9-43D315F21E6D}"/>
              </a:ext>
            </a:extLst>
          </p:cNvPr>
          <p:cNvSpPr txBox="1"/>
          <p:nvPr/>
        </p:nvSpPr>
        <p:spPr>
          <a:xfrm flipH="1">
            <a:off x="-892637" y="2035220"/>
            <a:ext cx="4277603" cy="1077218"/>
          </a:xfrm>
          <a:prstGeom prst="rect">
            <a:avLst/>
          </a:prstGeom>
          <a:noFill/>
        </p:spPr>
        <p:txBody>
          <a:bodyPr wrap="square" rtlCol="0">
            <a:spAutoFit/>
          </a:bodyPr>
          <a:lstStyle/>
          <a:p>
            <a:pPr algn="ctr"/>
            <a:r>
              <a:rPr lang="en-US" sz="3200" dirty="0">
                <a:solidFill>
                  <a:srgbClr val="255ED3"/>
                </a:solidFill>
              </a:rPr>
              <a:t>Things easy </a:t>
            </a:r>
            <a:br>
              <a:rPr lang="en-US" sz="3200" dirty="0">
                <a:solidFill>
                  <a:srgbClr val="255ED3"/>
                </a:solidFill>
              </a:rPr>
            </a:br>
            <a:r>
              <a:rPr lang="en-US" sz="3200" dirty="0">
                <a:solidFill>
                  <a:srgbClr val="255ED3"/>
                </a:solidFill>
              </a:rPr>
              <a:t>for humans</a:t>
            </a:r>
          </a:p>
        </p:txBody>
      </p:sp>
      <p:sp>
        <p:nvSpPr>
          <p:cNvPr id="12" name="Slide Number Placeholder 11">
            <a:extLst>
              <a:ext uri="{FF2B5EF4-FFF2-40B4-BE49-F238E27FC236}">
                <a16:creationId xmlns:a16="http://schemas.microsoft.com/office/drawing/2014/main" id="{F7C19CEF-D460-6317-D050-F37C2B02BA0B}"/>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spTree>
    <p:extLst>
      <p:ext uri="{BB962C8B-B14F-4D97-AF65-F5344CB8AC3E}">
        <p14:creationId xmlns:p14="http://schemas.microsoft.com/office/powerpoint/2010/main" val="3540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986032-1AFB-0049-9EE1-C0AC0C24EC8D}"/>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BEC69A1D-5763-E293-A0FB-FA9605EEF211}"/>
              </a:ext>
            </a:extLst>
          </p:cNvPr>
          <p:cNvSpPr>
            <a:spLocks noGrp="1"/>
          </p:cNvSpPr>
          <p:nvPr>
            <p:ph type="title"/>
          </p:nvPr>
        </p:nvSpPr>
        <p:spPr/>
        <p:txBody>
          <a:bodyPr/>
          <a:lstStyle/>
          <a:p>
            <a:endParaRPr lang="en-US"/>
          </a:p>
        </p:txBody>
      </p:sp>
      <p:pic>
        <p:nvPicPr>
          <p:cNvPr id="9218" name="Picture 2" descr="Ten Productivity Hacks using ChaptGPT Generative AI Prompts -  DataScienceCentral.com">
            <a:extLst>
              <a:ext uri="{FF2B5EF4-FFF2-40B4-BE49-F238E27FC236}">
                <a16:creationId xmlns:a16="http://schemas.microsoft.com/office/drawing/2014/main" id="{04942542-D450-EE9A-EDED-FFAD3EE5A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907" y="145921"/>
            <a:ext cx="11673168" cy="656615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BAEF21A-42E7-FB2A-FB58-B64C9446E364}"/>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Tree>
    <p:extLst>
      <p:ext uri="{BB962C8B-B14F-4D97-AF65-F5344CB8AC3E}">
        <p14:creationId xmlns:p14="http://schemas.microsoft.com/office/powerpoint/2010/main" val="445835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AA83AF-EFB2-0BDA-6CB4-6B1273A265EA}"/>
              </a:ext>
            </a:extLst>
          </p:cNvPr>
          <p:cNvSpPr>
            <a:spLocks noGrp="1"/>
          </p:cNvSpPr>
          <p:nvPr>
            <p:ph type="title"/>
          </p:nvPr>
        </p:nvSpPr>
        <p:spPr/>
        <p:txBody>
          <a:bodyPr/>
          <a:lstStyle/>
          <a:p>
            <a:pPr algn="ctr"/>
            <a:r>
              <a:rPr lang="en-US" dirty="0"/>
              <a:t>Let’s talk about </a:t>
            </a:r>
            <a:br>
              <a:rPr lang="en-US" dirty="0"/>
            </a:br>
            <a:r>
              <a:rPr lang="en-US" dirty="0">
                <a:solidFill>
                  <a:srgbClr val="C00000"/>
                </a:solidFill>
              </a:rPr>
              <a:t>concerns </a:t>
            </a:r>
            <a:r>
              <a:rPr lang="en-US" dirty="0"/>
              <a:t>… </a:t>
            </a:r>
          </a:p>
        </p:txBody>
      </p:sp>
      <p:sp>
        <p:nvSpPr>
          <p:cNvPr id="7" name="Text Placeholder 6">
            <a:extLst>
              <a:ext uri="{FF2B5EF4-FFF2-40B4-BE49-F238E27FC236}">
                <a16:creationId xmlns:a16="http://schemas.microsoft.com/office/drawing/2014/main" id="{E9782C22-9E0C-DF78-6410-2B1E7A01DF42}"/>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8D7B4944-B40A-1BE1-B051-DEE35DEAF040}"/>
              </a:ext>
            </a:extLst>
          </p:cNvPr>
          <p:cNvSpPr>
            <a:spLocks noGrp="1"/>
          </p:cNvSpPr>
          <p:nvPr>
            <p:ph type="sldNum" sz="quarter" idx="4294967295"/>
          </p:nvPr>
        </p:nvSpPr>
        <p:spPr>
          <a:xfrm>
            <a:off x="11661775" y="6326188"/>
            <a:ext cx="530225" cy="365125"/>
          </a:xfrm>
        </p:spPr>
        <p:txBody>
          <a:bodyPr/>
          <a:lstStyle/>
          <a:p>
            <a:pPr>
              <a:defRPr/>
            </a:pPr>
            <a:fld id="{0121240C-47AF-2F4D-83B3-CC3EDF50F794}" type="slidenum">
              <a:rPr lang="en-US" smtClean="0"/>
              <a:pPr>
                <a:defRPr/>
              </a:pPr>
              <a:t>37</a:t>
            </a:fld>
            <a:endParaRPr lang="en-US" dirty="0"/>
          </a:p>
        </p:txBody>
      </p:sp>
    </p:spTree>
    <p:extLst>
      <p:ext uri="{BB962C8B-B14F-4D97-AF65-F5344CB8AC3E}">
        <p14:creationId xmlns:p14="http://schemas.microsoft.com/office/powerpoint/2010/main" val="1025372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8A9F49-AD7C-9603-47F8-CE2CB0077ACB}"/>
              </a:ext>
            </a:extLst>
          </p:cNvPr>
          <p:cNvSpPr>
            <a:spLocks noGrp="1"/>
          </p:cNvSpPr>
          <p:nvPr>
            <p:ph idx="1"/>
          </p:nvPr>
        </p:nvSpPr>
        <p:spPr/>
        <p:txBody>
          <a:bodyPr/>
          <a:lstStyle/>
          <a:p>
            <a:r>
              <a:rPr lang="en-US" dirty="0"/>
              <a:t>Remember we said, most of the success will be in domains with </a:t>
            </a:r>
            <a:r>
              <a:rPr lang="en-US" dirty="0">
                <a:solidFill>
                  <a:srgbClr val="C00000"/>
                </a:solidFill>
              </a:rPr>
              <a:t>plenty of public data</a:t>
            </a:r>
            <a:r>
              <a:rPr lang="en-US" dirty="0"/>
              <a:t>. </a:t>
            </a:r>
          </a:p>
          <a:p>
            <a:endParaRPr lang="en-US" dirty="0"/>
          </a:p>
          <a:p>
            <a:endParaRPr lang="en-US" dirty="0"/>
          </a:p>
        </p:txBody>
      </p:sp>
      <p:sp>
        <p:nvSpPr>
          <p:cNvPr id="4" name="Title 3">
            <a:extLst>
              <a:ext uri="{FF2B5EF4-FFF2-40B4-BE49-F238E27FC236}">
                <a16:creationId xmlns:a16="http://schemas.microsoft.com/office/drawing/2014/main" id="{F464D2BA-B3C4-0F0D-61FA-B176D19CC1A3}"/>
              </a:ext>
            </a:extLst>
          </p:cNvPr>
          <p:cNvSpPr>
            <a:spLocks noGrp="1"/>
          </p:cNvSpPr>
          <p:nvPr>
            <p:ph type="title"/>
          </p:nvPr>
        </p:nvSpPr>
        <p:spPr/>
        <p:txBody>
          <a:bodyPr/>
          <a:lstStyle/>
          <a:p>
            <a:r>
              <a:rPr lang="en-US" dirty="0"/>
              <a:t>Danger: Web-Scale Poisoning</a:t>
            </a:r>
          </a:p>
        </p:txBody>
      </p:sp>
      <p:sp>
        <p:nvSpPr>
          <p:cNvPr id="5" name="TextBox 4">
            <a:extLst>
              <a:ext uri="{FF2B5EF4-FFF2-40B4-BE49-F238E27FC236}">
                <a16:creationId xmlns:a16="http://schemas.microsoft.com/office/drawing/2014/main" id="{2A826F02-6DCB-23CF-1296-0032F9DEC6AF}"/>
              </a:ext>
            </a:extLst>
          </p:cNvPr>
          <p:cNvSpPr txBox="1"/>
          <p:nvPr/>
        </p:nvSpPr>
        <p:spPr>
          <a:xfrm>
            <a:off x="5369834" y="5138215"/>
            <a:ext cx="1229916" cy="1233262"/>
          </a:xfrm>
          <a:prstGeom prst="rect">
            <a:avLst/>
          </a:prstGeom>
          <a:noFill/>
        </p:spPr>
        <p:txBody>
          <a:bodyPr wrap="square">
            <a:noAutofit/>
          </a:bodyPr>
          <a:lstStyle/>
          <a:p>
            <a:pPr algn="ctr"/>
            <a:r>
              <a:rPr lang="en-US" sz="9600" dirty="0"/>
              <a:t>🤖</a:t>
            </a:r>
          </a:p>
        </p:txBody>
      </p:sp>
      <p:sp>
        <p:nvSpPr>
          <p:cNvPr id="6" name="16-Point Star 5">
            <a:extLst>
              <a:ext uri="{FF2B5EF4-FFF2-40B4-BE49-F238E27FC236}">
                <a16:creationId xmlns:a16="http://schemas.microsoft.com/office/drawing/2014/main" id="{87CC6C54-8CB1-9610-BC1E-A39E00F31A51}"/>
              </a:ext>
            </a:extLst>
          </p:cNvPr>
          <p:cNvSpPr/>
          <p:nvPr/>
        </p:nvSpPr>
        <p:spPr>
          <a:xfrm>
            <a:off x="2220778" y="2537114"/>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7" name="Curved Connector 6">
            <a:extLst>
              <a:ext uri="{FF2B5EF4-FFF2-40B4-BE49-F238E27FC236}">
                <a16:creationId xmlns:a16="http://schemas.microsoft.com/office/drawing/2014/main" id="{512AB6CC-4A65-761E-B7C8-4EF4E36637CB}"/>
              </a:ext>
            </a:extLst>
          </p:cNvPr>
          <p:cNvCxnSpPr>
            <a:cxnSpLocks/>
            <a:stCxn id="6" idx="6"/>
            <a:endCxn id="5" idx="1"/>
          </p:cNvCxnSpPr>
          <p:nvPr/>
        </p:nvCxnSpPr>
        <p:spPr>
          <a:xfrm rot="16200000" flipH="1">
            <a:off x="4119231" y="4504243"/>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080CEC29-5E4A-A1B7-9068-131269B83CC2}"/>
              </a:ext>
            </a:extLst>
          </p:cNvPr>
          <p:cNvSpPr/>
          <p:nvPr/>
        </p:nvSpPr>
        <p:spPr>
          <a:xfrm>
            <a:off x="6971804" y="2810381"/>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9" name="Curved Connector 8">
            <a:extLst>
              <a:ext uri="{FF2B5EF4-FFF2-40B4-BE49-F238E27FC236}">
                <a16:creationId xmlns:a16="http://schemas.microsoft.com/office/drawing/2014/main" id="{0B7A1492-8E55-5093-1A13-B6DADA97C726}"/>
              </a:ext>
            </a:extLst>
          </p:cNvPr>
          <p:cNvCxnSpPr>
            <a:cxnSpLocks/>
            <a:stCxn id="5" idx="3"/>
            <a:endCxn id="8" idx="2"/>
          </p:cNvCxnSpPr>
          <p:nvPr/>
        </p:nvCxnSpPr>
        <p:spPr>
          <a:xfrm flipV="1">
            <a:off x="6599750" y="4676953"/>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Picture 9" descr="Interactive: Earth Day quiz">
            <a:extLst>
              <a:ext uri="{FF2B5EF4-FFF2-40B4-BE49-F238E27FC236}">
                <a16:creationId xmlns:a16="http://schemas.microsoft.com/office/drawing/2014/main" id="{80629882-CEF6-ADE7-CF3E-66AD2F3A7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4" y="2622457"/>
            <a:ext cx="2139839" cy="213983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Robber - Free professions and jobs icons">
            <a:extLst>
              <a:ext uri="{FF2B5EF4-FFF2-40B4-BE49-F238E27FC236}">
                <a16:creationId xmlns:a16="http://schemas.microsoft.com/office/drawing/2014/main" id="{0B5C5DA7-BE8C-C9EA-A642-30104780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56" y="4190982"/>
            <a:ext cx="1982927" cy="1982927"/>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a:extLst>
              <a:ext uri="{FF2B5EF4-FFF2-40B4-BE49-F238E27FC236}">
                <a16:creationId xmlns:a16="http://schemas.microsoft.com/office/drawing/2014/main" id="{D14CE05E-ACDE-D429-EF92-FA88B306A05D}"/>
              </a:ext>
            </a:extLst>
          </p:cNvPr>
          <p:cNvSpPr/>
          <p:nvPr/>
        </p:nvSpPr>
        <p:spPr>
          <a:xfrm>
            <a:off x="2220778" y="2462521"/>
            <a:ext cx="8360461" cy="2670809"/>
          </a:xfrm>
          <a:prstGeom prst="wedgeRoundRectCallout">
            <a:avLst>
              <a:gd name="adj1" fmla="val -41170"/>
              <a:gd name="adj2" fmla="val 64940"/>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venir Book" panose="02000503020000020003" pitchFamily="2" charset="0"/>
              </a:rPr>
              <a:t>A wide range of options for “poisoning”: </a:t>
            </a:r>
          </a:p>
          <a:p>
            <a:pPr marL="285750" indent="-285750">
              <a:buFont typeface="Arial" panose="020B0604020202020204" pitchFamily="34" charset="0"/>
              <a:buChar char="•"/>
            </a:pPr>
            <a:r>
              <a:rPr lang="en-US" sz="2800" dirty="0">
                <a:solidFill>
                  <a:schemeClr val="tx1"/>
                </a:solidFill>
                <a:latin typeface="Avenir Book" panose="02000503020000020003" pitchFamily="2" charset="0"/>
              </a:rPr>
              <a:t>Adding incorrect information </a:t>
            </a:r>
          </a:p>
          <a:p>
            <a:pPr marL="285750" indent="-285750">
              <a:buFont typeface="Arial" panose="020B0604020202020204" pitchFamily="34" charset="0"/>
              <a:buChar char="•"/>
            </a:pPr>
            <a:r>
              <a:rPr lang="en-US" sz="2800" dirty="0">
                <a:solidFill>
                  <a:schemeClr val="tx1"/>
                </a:solidFill>
                <a:latin typeface="Avenir Book" panose="02000503020000020003" pitchFamily="2" charset="0"/>
              </a:rPr>
              <a:t>Changing the distribution of the factual data </a:t>
            </a:r>
          </a:p>
          <a:p>
            <a:pPr marL="285750" indent="-285750">
              <a:buFont typeface="Arial" panose="020B0604020202020204" pitchFamily="34" charset="0"/>
              <a:buChar char="•"/>
            </a:pPr>
            <a:r>
              <a:rPr lang="en-US" sz="2800" dirty="0">
                <a:solidFill>
                  <a:schemeClr val="tx1"/>
                </a:solidFill>
                <a:latin typeface="Avenir Book" panose="02000503020000020003" pitchFamily="2" charset="0"/>
              </a:rPr>
              <a:t>Adding or modifying the URLs </a:t>
            </a:r>
          </a:p>
          <a:p>
            <a:pPr marL="285750" indent="-285750">
              <a:buFont typeface="Arial" panose="020B0604020202020204" pitchFamily="34" charset="0"/>
              <a:buChar char="•"/>
            </a:pPr>
            <a:r>
              <a:rPr lang="en-US" sz="2800" dirty="0">
                <a:solidFill>
                  <a:schemeClr val="tx1"/>
                </a:solidFill>
                <a:latin typeface="Avenir Book" panose="02000503020000020003" pitchFamily="2" charset="0"/>
              </a:rPr>
              <a:t>…</a:t>
            </a:r>
          </a:p>
        </p:txBody>
      </p:sp>
      <p:sp>
        <p:nvSpPr>
          <p:cNvPr id="12" name="TextBox 11">
            <a:extLst>
              <a:ext uri="{FF2B5EF4-FFF2-40B4-BE49-F238E27FC236}">
                <a16:creationId xmlns:a16="http://schemas.microsoft.com/office/drawing/2014/main" id="{1B4D25D7-BFC9-07C9-4893-980F30981CE6}"/>
              </a:ext>
            </a:extLst>
          </p:cNvPr>
          <p:cNvSpPr txBox="1"/>
          <p:nvPr/>
        </p:nvSpPr>
        <p:spPr>
          <a:xfrm>
            <a:off x="988539" y="6487477"/>
            <a:ext cx="9908058" cy="338554"/>
          </a:xfrm>
          <a:prstGeom prst="rect">
            <a:avLst/>
          </a:prstGeom>
          <a:noFill/>
        </p:spPr>
        <p:txBody>
          <a:bodyPr wrap="square">
            <a:spAutoFit/>
          </a:bodyPr>
          <a:lstStyle/>
          <a:p>
            <a:pPr algn="ctr"/>
            <a:r>
              <a:rPr lang="en-US" sz="1600" dirty="0"/>
              <a:t>“Poisoning Web-Scale Training Datasets is Practical”, 2023</a:t>
            </a:r>
          </a:p>
        </p:txBody>
      </p:sp>
      <p:sp>
        <p:nvSpPr>
          <p:cNvPr id="13" name="Slide Number Placeholder 12">
            <a:extLst>
              <a:ext uri="{FF2B5EF4-FFF2-40B4-BE49-F238E27FC236}">
                <a16:creationId xmlns:a16="http://schemas.microsoft.com/office/drawing/2014/main" id="{46962E1B-E96E-B88A-E656-1ADE235E3780}"/>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Tree>
    <p:extLst>
      <p:ext uri="{BB962C8B-B14F-4D97-AF65-F5344CB8AC3E}">
        <p14:creationId xmlns:p14="http://schemas.microsoft.com/office/powerpoint/2010/main" val="9084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C9693F-B6D3-DECF-AC91-667AED09222B}"/>
              </a:ext>
            </a:extLst>
          </p:cNvPr>
          <p:cNvSpPr>
            <a:spLocks noGrp="1"/>
          </p:cNvSpPr>
          <p:nvPr>
            <p:ph idx="1"/>
          </p:nvPr>
        </p:nvSpPr>
        <p:spPr/>
        <p:txBody>
          <a:bodyPr/>
          <a:lstStyle/>
          <a:p>
            <a:r>
              <a:rPr lang="en-US" dirty="0"/>
              <a:t>For models to function, they need </a:t>
            </a:r>
            <a:r>
              <a:rPr lang="en-US" dirty="0">
                <a:solidFill>
                  <a:srgbClr val="C00000"/>
                </a:solidFill>
              </a:rPr>
              <a:t>more </a:t>
            </a:r>
            <a:r>
              <a:rPr lang="en-US" dirty="0"/>
              <a:t>data. </a:t>
            </a:r>
          </a:p>
          <a:p>
            <a:r>
              <a:rPr lang="en-US" dirty="0"/>
              <a:t>Collecting samples from individuals </a:t>
            </a:r>
          </a:p>
          <a:p>
            <a:pPr lvl="1"/>
            <a:r>
              <a:rPr lang="en-US" dirty="0"/>
              <a:t>Your emails, documents, excel sheets, medical records, biological or physical samples,  TikTok pattern, etc. </a:t>
            </a:r>
          </a:p>
          <a:p>
            <a:endParaRPr lang="en-US" dirty="0"/>
          </a:p>
          <a:p>
            <a:r>
              <a:rPr lang="en-US" dirty="0"/>
              <a:t>Age-old question, but now:</a:t>
            </a:r>
          </a:p>
          <a:p>
            <a:pPr marL="914400" lvl="1" indent="-457200">
              <a:buFont typeface="+mj-lt"/>
              <a:buAutoNum type="arabicPeriod"/>
            </a:pPr>
            <a:r>
              <a:rPr lang="en-US" dirty="0"/>
              <a:t>More hunger for data </a:t>
            </a:r>
          </a:p>
          <a:p>
            <a:pPr marL="914400" lvl="1" indent="-457200">
              <a:buFont typeface="+mj-lt"/>
              <a:buAutoNum type="arabicPeriod"/>
            </a:pPr>
            <a:r>
              <a:rPr lang="en-US" dirty="0"/>
              <a:t>Traces of data has become less conspicuous.  </a:t>
            </a:r>
          </a:p>
          <a:p>
            <a:endParaRPr lang="en-US" dirty="0"/>
          </a:p>
          <a:p>
            <a:r>
              <a:rPr lang="en-US" dirty="0">
                <a:solidFill>
                  <a:srgbClr val="00B050"/>
                </a:solidFill>
              </a:rPr>
              <a:t>Easy answer: Ultimately the choice should be with the person who is giving up the data.  </a:t>
            </a:r>
          </a:p>
          <a:p>
            <a:pPr lvl="1"/>
            <a:r>
              <a:rPr lang="en-US" dirty="0">
                <a:solidFill>
                  <a:srgbClr val="C00000"/>
                </a:solidFill>
              </a:rPr>
              <a:t>But do the users know what they’re giving up? </a:t>
            </a:r>
          </a:p>
        </p:txBody>
      </p:sp>
      <p:sp>
        <p:nvSpPr>
          <p:cNvPr id="4" name="Title 3">
            <a:extLst>
              <a:ext uri="{FF2B5EF4-FFF2-40B4-BE49-F238E27FC236}">
                <a16:creationId xmlns:a16="http://schemas.microsoft.com/office/drawing/2014/main" id="{9A310539-B71D-1979-69EE-72F33486CC8B}"/>
              </a:ext>
            </a:extLst>
          </p:cNvPr>
          <p:cNvSpPr>
            <a:spLocks noGrp="1"/>
          </p:cNvSpPr>
          <p:nvPr>
            <p:ph type="title"/>
          </p:nvPr>
        </p:nvSpPr>
        <p:spPr/>
        <p:txBody>
          <a:bodyPr/>
          <a:lstStyle/>
          <a:p>
            <a:r>
              <a:rPr lang="en-US" dirty="0"/>
              <a:t>Danger: Pushing Envelope of Privacy</a:t>
            </a:r>
          </a:p>
        </p:txBody>
      </p:sp>
      <p:sp>
        <p:nvSpPr>
          <p:cNvPr id="5" name="Slide Number Placeholder 4">
            <a:extLst>
              <a:ext uri="{FF2B5EF4-FFF2-40B4-BE49-F238E27FC236}">
                <a16:creationId xmlns:a16="http://schemas.microsoft.com/office/drawing/2014/main" id="{F64C28EA-E219-4C98-4ED4-8C9A0F67B97F}"/>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spTree>
    <p:extLst>
      <p:ext uri="{BB962C8B-B14F-4D97-AF65-F5344CB8AC3E}">
        <p14:creationId xmlns:p14="http://schemas.microsoft.com/office/powerpoint/2010/main" val="350367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8" end="8"/>
                                            </p:txEl>
                                          </p:spTgt>
                                        </p:tgtEl>
                                        <p:attrNameLst>
                                          <p:attrName>style.visibility</p:attrName>
                                        </p:attrNameLst>
                                      </p:cBhvr>
                                      <p:to>
                                        <p:strVal val="visible"/>
                                      </p:to>
                                    </p:set>
                                    <p:animEffect transition="in" filter="fade">
                                      <p:cBhvr>
                                        <p:cTn id="26" dur="500"/>
                                        <p:tgtEl>
                                          <p:spTgt spid="2">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fade">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a:spcBef>
                <a:spcPts val="0"/>
              </a:spcBef>
              <a:spcAft>
                <a:spcPts val="0"/>
              </a:spcAft>
            </a:pPr>
            <a:r>
              <a:rPr lang="en" dirty="0"/>
              <a:t>These Chatbots are Real Generalists! </a:t>
            </a:r>
            <a:endParaRPr dirty="0"/>
          </a:p>
        </p:txBody>
      </p:sp>
      <p:grpSp>
        <p:nvGrpSpPr>
          <p:cNvPr id="136" name="Google Shape;136;p26"/>
          <p:cNvGrpSpPr/>
          <p:nvPr/>
        </p:nvGrpSpPr>
        <p:grpSpPr>
          <a:xfrm>
            <a:off x="583350" y="1415101"/>
            <a:ext cx="3083367" cy="4677233"/>
            <a:chOff x="437512" y="1061325"/>
            <a:chExt cx="2312525" cy="3507925"/>
          </a:xfrm>
        </p:grpSpPr>
        <p:pic>
          <p:nvPicPr>
            <p:cNvPr id="137" name="Google Shape;137;p26"/>
            <p:cNvPicPr preferRelativeResize="0"/>
            <p:nvPr/>
          </p:nvPicPr>
          <p:blipFill>
            <a:blip r:embed="rId4">
              <a:alphaModFix/>
            </a:blip>
            <a:stretch>
              <a:fillRect/>
            </a:stretch>
          </p:blipFill>
          <p:spPr>
            <a:xfrm>
              <a:off x="437512" y="1513725"/>
              <a:ext cx="2312525" cy="3055525"/>
            </a:xfrm>
            <a:prstGeom prst="rect">
              <a:avLst/>
            </a:prstGeom>
            <a:noFill/>
            <a:ln>
              <a:noFill/>
            </a:ln>
          </p:spPr>
        </p:pic>
        <p:sp>
          <p:nvSpPr>
            <p:cNvPr id="138" name="Google Shape;138;p26"/>
            <p:cNvSpPr txBox="1"/>
            <p:nvPr/>
          </p:nvSpPr>
          <p:spPr>
            <a:xfrm>
              <a:off x="789313" y="1061325"/>
              <a:ext cx="1608900" cy="39238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dirty="0">
                  <a:latin typeface="Avenir Book" panose="02000503020000020003" pitchFamily="2" charset="0"/>
                </a:rPr>
                <a:t>Basic needs </a:t>
              </a:r>
              <a:endParaRPr dirty="0">
                <a:latin typeface="Avenir Book" panose="02000503020000020003" pitchFamily="2" charset="0"/>
              </a:endParaRPr>
            </a:p>
          </p:txBody>
        </p:sp>
      </p:grpSp>
      <p:grpSp>
        <p:nvGrpSpPr>
          <p:cNvPr id="139" name="Google Shape;139;p26"/>
          <p:cNvGrpSpPr/>
          <p:nvPr/>
        </p:nvGrpSpPr>
        <p:grpSpPr>
          <a:xfrm>
            <a:off x="4156127" y="1365767"/>
            <a:ext cx="3835533" cy="4959099"/>
            <a:chOff x="3170675" y="1024325"/>
            <a:chExt cx="2876650" cy="3719324"/>
          </a:xfrm>
        </p:grpSpPr>
        <p:sp>
          <p:nvSpPr>
            <p:cNvPr id="140" name="Google Shape;140;p26"/>
            <p:cNvSpPr txBox="1"/>
            <p:nvPr/>
          </p:nvSpPr>
          <p:spPr>
            <a:xfrm>
              <a:off x="3739755" y="1024325"/>
              <a:ext cx="1808983" cy="39238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Avenir Book" panose="02000503020000020003" pitchFamily="2" charset="0"/>
                </a:rPr>
                <a:t>Standardized exams</a:t>
              </a:r>
              <a:endParaRPr dirty="0">
                <a:latin typeface="Avenir Book" panose="02000503020000020003" pitchFamily="2" charset="0"/>
              </a:endParaRPr>
            </a:p>
          </p:txBody>
        </p:sp>
        <p:pic>
          <p:nvPicPr>
            <p:cNvPr id="141" name="Google Shape;141;p26"/>
            <p:cNvPicPr preferRelativeResize="0"/>
            <p:nvPr/>
          </p:nvPicPr>
          <p:blipFill rotWithShape="1">
            <a:blip r:embed="rId5">
              <a:alphaModFix/>
            </a:blip>
            <a:srcRect t="4565" b="41464"/>
            <a:stretch/>
          </p:blipFill>
          <p:spPr>
            <a:xfrm>
              <a:off x="3170675" y="1339325"/>
              <a:ext cx="2876650" cy="3404324"/>
            </a:xfrm>
            <a:prstGeom prst="rect">
              <a:avLst/>
            </a:prstGeom>
            <a:noFill/>
            <a:ln>
              <a:noFill/>
            </a:ln>
          </p:spPr>
        </p:pic>
      </p:grpSp>
      <p:grpSp>
        <p:nvGrpSpPr>
          <p:cNvPr id="142" name="Google Shape;142;p26"/>
          <p:cNvGrpSpPr/>
          <p:nvPr/>
        </p:nvGrpSpPr>
        <p:grpSpPr>
          <a:xfrm>
            <a:off x="8423967" y="1365767"/>
            <a:ext cx="3604815" cy="4927535"/>
            <a:chOff x="6317975" y="1024325"/>
            <a:chExt cx="2703611" cy="3695651"/>
          </a:xfrm>
        </p:grpSpPr>
        <p:sp>
          <p:nvSpPr>
            <p:cNvPr id="143" name="Google Shape;143;p26"/>
            <p:cNvSpPr txBox="1"/>
            <p:nvPr/>
          </p:nvSpPr>
          <p:spPr>
            <a:xfrm>
              <a:off x="6428524" y="1024325"/>
              <a:ext cx="2482500" cy="39238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Avenir Book" panose="02000503020000020003" pitchFamily="2" charset="0"/>
                </a:rPr>
                <a:t>Writing a real website for me!</a:t>
              </a:r>
              <a:endParaRPr dirty="0">
                <a:latin typeface="Avenir Book" panose="02000503020000020003" pitchFamily="2" charset="0"/>
              </a:endParaRPr>
            </a:p>
          </p:txBody>
        </p:sp>
        <p:pic>
          <p:nvPicPr>
            <p:cNvPr id="144" name="Google Shape;144;p26"/>
            <p:cNvPicPr preferRelativeResize="0"/>
            <p:nvPr/>
          </p:nvPicPr>
          <p:blipFill>
            <a:blip r:embed="rId6">
              <a:alphaModFix/>
            </a:blip>
            <a:stretch>
              <a:fillRect/>
            </a:stretch>
          </p:blipFill>
          <p:spPr>
            <a:xfrm>
              <a:off x="6317975" y="1458200"/>
              <a:ext cx="2703611" cy="3261776"/>
            </a:xfrm>
            <a:prstGeom prst="rect">
              <a:avLst/>
            </a:prstGeom>
            <a:noFill/>
            <a:ln>
              <a:noFill/>
            </a:ln>
          </p:spPr>
        </p:pic>
      </p:grpSp>
      <p:sp>
        <p:nvSpPr>
          <p:cNvPr id="2" name="Slide Number Placeholder 1">
            <a:extLst>
              <a:ext uri="{FF2B5EF4-FFF2-40B4-BE49-F238E27FC236}">
                <a16:creationId xmlns:a16="http://schemas.microsoft.com/office/drawing/2014/main" id="{E3DF9A93-51BA-9004-BE13-991CF0A248FC}"/>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spTree>
    <p:extLst>
      <p:ext uri="{BB962C8B-B14F-4D97-AF65-F5344CB8AC3E}">
        <p14:creationId xmlns:p14="http://schemas.microsoft.com/office/powerpoint/2010/main" val="3133604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F91AEB-1036-ABD3-FAA4-B26D9B05420C}"/>
              </a:ext>
            </a:extLst>
          </p:cNvPr>
          <p:cNvSpPr>
            <a:spLocks noGrp="1"/>
          </p:cNvSpPr>
          <p:nvPr>
            <p:ph idx="1"/>
          </p:nvPr>
        </p:nvSpPr>
        <p:spPr/>
        <p:txBody>
          <a:bodyPr/>
          <a:lstStyle/>
          <a:p>
            <a:r>
              <a:rPr lang="en-US" dirty="0"/>
              <a:t>There are different types of watching </a:t>
            </a:r>
          </a:p>
          <a:p>
            <a:pPr lvl="1"/>
            <a:r>
              <a:rPr lang="en-US" dirty="0"/>
              <a:t>Caring </a:t>
            </a:r>
          </a:p>
          <a:p>
            <a:pPr lvl="1"/>
            <a:r>
              <a:rPr lang="en-US" dirty="0"/>
              <a:t>Gazing </a:t>
            </a:r>
          </a:p>
          <a:p>
            <a:pPr lvl="1"/>
            <a:r>
              <a:rPr lang="en-US" dirty="0"/>
              <a:t>Stalking </a:t>
            </a:r>
          </a:p>
          <a:p>
            <a:pPr lvl="1"/>
            <a:r>
              <a:rPr lang="en-US" dirty="0"/>
              <a:t>Surveilling </a:t>
            </a:r>
          </a:p>
          <a:p>
            <a:pPr lvl="1"/>
            <a:r>
              <a:rPr lang="en-US" dirty="0"/>
              <a:t>… </a:t>
            </a:r>
          </a:p>
          <a:p>
            <a:r>
              <a:rPr lang="en-US" dirty="0"/>
              <a:t>All depends on the intention/purpose. </a:t>
            </a:r>
          </a:p>
        </p:txBody>
      </p:sp>
      <p:sp>
        <p:nvSpPr>
          <p:cNvPr id="4" name="Title 3">
            <a:extLst>
              <a:ext uri="{FF2B5EF4-FFF2-40B4-BE49-F238E27FC236}">
                <a16:creationId xmlns:a16="http://schemas.microsoft.com/office/drawing/2014/main" id="{B4B99BC2-3C5F-523C-B410-EAFECB414CB9}"/>
              </a:ext>
            </a:extLst>
          </p:cNvPr>
          <p:cNvSpPr>
            <a:spLocks noGrp="1"/>
          </p:cNvSpPr>
          <p:nvPr>
            <p:ph type="title"/>
          </p:nvPr>
        </p:nvSpPr>
        <p:spPr/>
        <p:txBody>
          <a:bodyPr/>
          <a:lstStyle/>
          <a:p>
            <a:r>
              <a:rPr lang="en-US" dirty="0"/>
              <a:t>Different Types of “Watching”</a:t>
            </a:r>
          </a:p>
        </p:txBody>
      </p:sp>
      <p:sp>
        <p:nvSpPr>
          <p:cNvPr id="5" name="Slide Number Placeholder 4">
            <a:extLst>
              <a:ext uri="{FF2B5EF4-FFF2-40B4-BE49-F238E27FC236}">
                <a16:creationId xmlns:a16="http://schemas.microsoft.com/office/drawing/2014/main" id="{C1152B92-2AB0-1262-4458-32BDDF4721EE}"/>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Tree>
    <p:extLst>
      <p:ext uri="{BB962C8B-B14F-4D97-AF65-F5344CB8AC3E}">
        <p14:creationId xmlns:p14="http://schemas.microsoft.com/office/powerpoint/2010/main" val="11201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FD3C99-9B9E-2900-3F08-F9AFFFE2CF6D}"/>
              </a:ext>
            </a:extLst>
          </p:cNvPr>
          <p:cNvSpPr>
            <a:spLocks noGrp="1"/>
          </p:cNvSpPr>
          <p:nvPr>
            <p:ph idx="1"/>
          </p:nvPr>
        </p:nvSpPr>
        <p:spPr/>
        <p:txBody>
          <a:bodyPr/>
          <a:lstStyle/>
          <a:p>
            <a:r>
              <a:rPr lang="en-US" dirty="0"/>
              <a:t>Gradually we are giving up more of our autonomy. </a:t>
            </a:r>
          </a:p>
          <a:p>
            <a:r>
              <a:rPr lang="en-US" dirty="0"/>
              <a:t>There is a future where </a:t>
            </a:r>
            <a:r>
              <a:rPr lang="en-US" dirty="0">
                <a:solidFill>
                  <a:srgbClr val="0044F9"/>
                </a:solidFill>
              </a:rPr>
              <a:t>AI systems will be making more society-level decisions</a:t>
            </a:r>
            <a:r>
              <a:rPr lang="en-US" dirty="0"/>
              <a:t> by optimizing various proxy objectives. </a:t>
            </a:r>
          </a:p>
          <a:p>
            <a:r>
              <a:rPr lang="en-US" dirty="0">
                <a:solidFill>
                  <a:srgbClr val="00B050"/>
                </a:solidFill>
              </a:rPr>
              <a:t>On most days, things will work just fine. </a:t>
            </a:r>
          </a:p>
          <a:p>
            <a:r>
              <a:rPr lang="en-US" dirty="0">
                <a:solidFill>
                  <a:srgbClr val="C00000"/>
                </a:solidFill>
              </a:rPr>
              <a:t>From time-to-time AI systems may fail catastrophically</a:t>
            </a:r>
          </a:p>
          <a:p>
            <a:pPr lvl="1"/>
            <a:r>
              <a:rPr lang="en-US" dirty="0">
                <a:solidFill>
                  <a:srgbClr val="C00000"/>
                </a:solidFill>
              </a:rPr>
              <a:t>Various society-level distributional drifts, such as a conflict between states, a natural disaster, a serious cyberattack, etc.</a:t>
            </a:r>
          </a:p>
        </p:txBody>
      </p:sp>
      <p:sp>
        <p:nvSpPr>
          <p:cNvPr id="4" name="Title 3">
            <a:extLst>
              <a:ext uri="{FF2B5EF4-FFF2-40B4-BE49-F238E27FC236}">
                <a16:creationId xmlns:a16="http://schemas.microsoft.com/office/drawing/2014/main" id="{125C5C2A-7704-6D92-9B70-EBACD507E111}"/>
              </a:ext>
            </a:extLst>
          </p:cNvPr>
          <p:cNvSpPr>
            <a:spLocks noGrp="1"/>
          </p:cNvSpPr>
          <p:nvPr>
            <p:ph type="title"/>
          </p:nvPr>
        </p:nvSpPr>
        <p:spPr>
          <a:xfrm>
            <a:off x="0" y="379413"/>
            <a:ext cx="12186309" cy="1006475"/>
          </a:xfrm>
        </p:spPr>
        <p:txBody>
          <a:bodyPr/>
          <a:lstStyle/>
          <a:p>
            <a:r>
              <a:rPr lang="en-US" dirty="0"/>
              <a:t>Danger: Giving up Too Much + Sudden Change </a:t>
            </a:r>
          </a:p>
        </p:txBody>
      </p:sp>
      <p:sp>
        <p:nvSpPr>
          <p:cNvPr id="5" name="TextBox 4">
            <a:extLst>
              <a:ext uri="{FF2B5EF4-FFF2-40B4-BE49-F238E27FC236}">
                <a16:creationId xmlns:a16="http://schemas.microsoft.com/office/drawing/2014/main" id="{C5B0CDA2-450A-5E56-F3BF-9206FD96D894}"/>
              </a:ext>
            </a:extLst>
          </p:cNvPr>
          <p:cNvSpPr txBox="1"/>
          <p:nvPr/>
        </p:nvSpPr>
        <p:spPr>
          <a:xfrm>
            <a:off x="988539" y="6487477"/>
            <a:ext cx="9908058" cy="338554"/>
          </a:xfrm>
          <a:prstGeom prst="rect">
            <a:avLst/>
          </a:prstGeom>
          <a:noFill/>
        </p:spPr>
        <p:txBody>
          <a:bodyPr wrap="square">
            <a:spAutoFit/>
          </a:bodyPr>
          <a:lstStyle/>
          <a:p>
            <a:pPr algn="ctr"/>
            <a:r>
              <a:rPr lang="en-US" sz="1600" dirty="0"/>
              <a:t>“What failure looks like”, Paul </a:t>
            </a:r>
            <a:r>
              <a:rPr lang="en-US" sz="1600" dirty="0" err="1"/>
              <a:t>Christiano</a:t>
            </a:r>
            <a:r>
              <a:rPr lang="en-US" sz="1600" dirty="0"/>
              <a:t> 2019</a:t>
            </a:r>
          </a:p>
        </p:txBody>
      </p:sp>
      <p:sp>
        <p:nvSpPr>
          <p:cNvPr id="6" name="Slide Number Placeholder 5">
            <a:extLst>
              <a:ext uri="{FF2B5EF4-FFF2-40B4-BE49-F238E27FC236}">
                <a16:creationId xmlns:a16="http://schemas.microsoft.com/office/drawing/2014/main" id="{81939909-2A29-7525-63B9-14C33CB25729}"/>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Tree>
    <p:extLst>
      <p:ext uri="{BB962C8B-B14F-4D97-AF65-F5344CB8AC3E}">
        <p14:creationId xmlns:p14="http://schemas.microsoft.com/office/powerpoint/2010/main" val="60694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4F6589-5417-2889-20C1-2D686FAF0531}"/>
              </a:ext>
            </a:extLst>
          </p:cNvPr>
          <p:cNvSpPr>
            <a:spLocks noGrp="1"/>
          </p:cNvSpPr>
          <p:nvPr>
            <p:ph idx="1"/>
          </p:nvPr>
        </p:nvSpPr>
        <p:spPr/>
        <p:txBody>
          <a:bodyPr/>
          <a:lstStyle/>
          <a:p>
            <a:r>
              <a:rPr lang="en-US" dirty="0"/>
              <a:t>I am excited and nervous. </a:t>
            </a:r>
          </a:p>
          <a:p>
            <a:endParaRPr lang="en-US" dirty="0"/>
          </a:p>
          <a:p>
            <a:pPr marL="0" indent="0">
              <a:buNone/>
            </a:pPr>
            <a:endParaRPr lang="en-US" dirty="0"/>
          </a:p>
          <a:p>
            <a:r>
              <a:rPr lang="en-US" dirty="0"/>
              <a:t>The opportunity to make many jobs </a:t>
            </a:r>
            <a:br>
              <a:rPr lang="en-US" dirty="0"/>
            </a:br>
            <a:r>
              <a:rPr lang="en-US" dirty="0"/>
              <a:t>more efficient is exciting. </a:t>
            </a:r>
          </a:p>
          <a:p>
            <a:endParaRPr lang="en-US" dirty="0"/>
          </a:p>
          <a:p>
            <a:endParaRPr lang="en-US" dirty="0"/>
          </a:p>
          <a:p>
            <a:r>
              <a:rPr lang="en-US" dirty="0"/>
              <a:t>With expansion of digital society, there is increasing room for malicious activities in cyber space. </a:t>
            </a:r>
          </a:p>
          <a:p>
            <a:endParaRPr lang="en-US" dirty="0"/>
          </a:p>
          <a:p>
            <a:endParaRPr lang="en-US" dirty="0"/>
          </a:p>
        </p:txBody>
      </p:sp>
      <p:sp>
        <p:nvSpPr>
          <p:cNvPr id="4" name="Title 3">
            <a:extLst>
              <a:ext uri="{FF2B5EF4-FFF2-40B4-BE49-F238E27FC236}">
                <a16:creationId xmlns:a16="http://schemas.microsoft.com/office/drawing/2014/main" id="{F96EF13C-36B6-8AB7-8469-7590E79E0F2A}"/>
              </a:ext>
            </a:extLst>
          </p:cNvPr>
          <p:cNvSpPr>
            <a:spLocks noGrp="1"/>
          </p:cNvSpPr>
          <p:nvPr>
            <p:ph type="title"/>
          </p:nvPr>
        </p:nvSpPr>
        <p:spPr/>
        <p:txBody>
          <a:bodyPr/>
          <a:lstStyle/>
          <a:p>
            <a:r>
              <a:rPr lang="en-US" dirty="0"/>
              <a:t>Putting it Together </a:t>
            </a:r>
          </a:p>
        </p:txBody>
      </p:sp>
      <p:pic>
        <p:nvPicPr>
          <p:cNvPr id="28674" name="Picture 2" descr="This is fine' creator reflects on 10 years of the comic meme : NPR">
            <a:extLst>
              <a:ext uri="{FF2B5EF4-FFF2-40B4-BE49-F238E27FC236}">
                <a16:creationId xmlns:a16="http://schemas.microsoft.com/office/drawing/2014/main" id="{7104B899-8EC1-3BF1-C8E3-F070E3EAB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847" y="1781304"/>
            <a:ext cx="4753232" cy="23939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3BC0E46-9771-BC0D-E6C7-5BED7833F7A1}"/>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Tree>
    <p:extLst>
      <p:ext uri="{BB962C8B-B14F-4D97-AF65-F5344CB8AC3E}">
        <p14:creationId xmlns:p14="http://schemas.microsoft.com/office/powerpoint/2010/main" val="31342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7F7DDD-2485-192F-951F-81A60DE79495}"/>
              </a:ext>
            </a:extLst>
          </p:cNvPr>
          <p:cNvSpPr>
            <a:spLocks noGrp="1"/>
          </p:cNvSpPr>
          <p:nvPr>
            <p:ph idx="1"/>
          </p:nvPr>
        </p:nvSpPr>
        <p:spPr>
          <a:xfrm>
            <a:off x="838200" y="1895475"/>
            <a:ext cx="5397500" cy="4662488"/>
          </a:xfrm>
        </p:spPr>
        <p:txBody>
          <a:bodyPr/>
          <a:lstStyle/>
          <a:p>
            <a:r>
              <a:rPr lang="en-US" dirty="0"/>
              <a:t>Copyright policy </a:t>
            </a:r>
          </a:p>
          <a:p>
            <a:pPr lvl="1"/>
            <a:r>
              <a:rPr lang="en-US" dirty="0"/>
              <a:t>My take: things won’t change </a:t>
            </a:r>
            <a:r>
              <a:rPr lang="en-US" dirty="0">
                <a:solidFill>
                  <a:srgbClr val="C00000"/>
                </a:solidFill>
              </a:rPr>
              <a:t>unless something bad happens</a:t>
            </a:r>
            <a:r>
              <a:rPr lang="en-US" dirty="0"/>
              <a:t>.</a:t>
            </a:r>
          </a:p>
          <a:p>
            <a:pPr marL="0" indent="0">
              <a:buNone/>
            </a:pPr>
            <a:endParaRPr lang="en-US" dirty="0"/>
          </a:p>
          <a:p>
            <a:pPr marL="0" indent="0">
              <a:buNone/>
            </a:pPr>
            <a:endParaRPr lang="en-US" dirty="0"/>
          </a:p>
          <a:p>
            <a:r>
              <a:rPr lang="en-US" dirty="0"/>
              <a:t>Over-optimizing for market. </a:t>
            </a:r>
          </a:p>
          <a:p>
            <a:pPr lvl="1"/>
            <a:r>
              <a:rPr lang="en-US" dirty="0"/>
              <a:t>Example: snapchat AI </a:t>
            </a:r>
          </a:p>
          <a:p>
            <a:pPr lvl="1"/>
            <a:r>
              <a:rPr lang="en-US" dirty="0">
                <a:solidFill>
                  <a:srgbClr val="C00000"/>
                </a:solidFill>
              </a:rPr>
              <a:t>Quite concerning. </a:t>
            </a:r>
          </a:p>
          <a:p>
            <a:pPr lvl="1"/>
            <a:endParaRPr lang="en-US" dirty="0"/>
          </a:p>
        </p:txBody>
      </p:sp>
      <p:sp>
        <p:nvSpPr>
          <p:cNvPr id="4" name="Title 3">
            <a:extLst>
              <a:ext uri="{FF2B5EF4-FFF2-40B4-BE49-F238E27FC236}">
                <a16:creationId xmlns:a16="http://schemas.microsoft.com/office/drawing/2014/main" id="{6643B0B2-3DFC-9BBE-C876-78DFD74F5E63}"/>
              </a:ext>
            </a:extLst>
          </p:cNvPr>
          <p:cNvSpPr>
            <a:spLocks noGrp="1"/>
          </p:cNvSpPr>
          <p:nvPr>
            <p:ph type="title"/>
          </p:nvPr>
        </p:nvSpPr>
        <p:spPr/>
        <p:txBody>
          <a:bodyPr/>
          <a:lstStyle/>
          <a:p>
            <a:r>
              <a:rPr lang="en-US" dirty="0"/>
              <a:t>Other Concerns I Didn’t Cover</a:t>
            </a:r>
          </a:p>
        </p:txBody>
      </p:sp>
      <p:sp>
        <p:nvSpPr>
          <p:cNvPr id="6" name="Slide Number Placeholder 5">
            <a:extLst>
              <a:ext uri="{FF2B5EF4-FFF2-40B4-BE49-F238E27FC236}">
                <a16:creationId xmlns:a16="http://schemas.microsoft.com/office/drawing/2014/main" id="{647DA8DC-7E1E-ACA9-CD82-A21FF6D438CE}"/>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sp>
        <p:nvSpPr>
          <p:cNvPr id="7" name="Content Placeholder 1">
            <a:extLst>
              <a:ext uri="{FF2B5EF4-FFF2-40B4-BE49-F238E27FC236}">
                <a16:creationId xmlns:a16="http://schemas.microsoft.com/office/drawing/2014/main" id="{9376B142-2C1B-8B10-7A35-0524A68D8E60}"/>
              </a:ext>
            </a:extLst>
          </p:cNvPr>
          <p:cNvSpPr txBox="1">
            <a:spLocks/>
          </p:cNvSpPr>
          <p:nvPr/>
        </p:nvSpPr>
        <p:spPr bwMode="auto">
          <a:xfrm>
            <a:off x="6483350" y="1830388"/>
            <a:ext cx="5562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Job market: </a:t>
            </a:r>
          </a:p>
          <a:p>
            <a:pPr lvl="1"/>
            <a:r>
              <a:rPr lang="en-US" dirty="0"/>
              <a:t>My take: real concern, but </a:t>
            </a:r>
            <a:r>
              <a:rPr lang="en-US" dirty="0">
                <a:solidFill>
                  <a:srgbClr val="00B050"/>
                </a:solidFill>
              </a:rPr>
              <a:t>I am optimistic</a:t>
            </a:r>
            <a:r>
              <a:rPr lang="en-US" dirty="0"/>
              <a:t>. </a:t>
            </a:r>
          </a:p>
          <a:p>
            <a:pPr lvl="1"/>
            <a:r>
              <a:rPr lang="en-US" dirty="0"/>
              <a:t>Change will be slower than people think. </a:t>
            </a:r>
          </a:p>
          <a:p>
            <a:pPr lvl="1"/>
            <a:endParaRPr lang="en-US" dirty="0"/>
          </a:p>
          <a:p>
            <a:r>
              <a:rPr lang="en-US" dirty="0"/>
              <a:t>Concerns about super-intelligence </a:t>
            </a:r>
          </a:p>
          <a:p>
            <a:pPr lvl="1"/>
            <a:r>
              <a:rPr lang="en-US" dirty="0">
                <a:solidFill>
                  <a:srgbClr val="C00000"/>
                </a:solidFill>
              </a:rPr>
              <a:t>I am concerned</a:t>
            </a:r>
            <a:r>
              <a:rPr lang="en-US" dirty="0"/>
              <a:t>. </a:t>
            </a:r>
          </a:p>
        </p:txBody>
      </p:sp>
    </p:spTree>
    <p:extLst>
      <p:ext uri="{BB962C8B-B14F-4D97-AF65-F5344CB8AC3E}">
        <p14:creationId xmlns:p14="http://schemas.microsoft.com/office/powerpoint/2010/main" val="2541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Effect transition="in" filter="fade">
                                      <p:cBhvr>
                                        <p:cTn id="4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7F7DDD-2485-192F-951F-81A60DE79495}"/>
              </a:ext>
            </a:extLst>
          </p:cNvPr>
          <p:cNvSpPr>
            <a:spLocks noGrp="1"/>
          </p:cNvSpPr>
          <p:nvPr>
            <p:ph idx="1"/>
          </p:nvPr>
        </p:nvSpPr>
        <p:spPr/>
        <p:txBody>
          <a:bodyPr/>
          <a:lstStyle/>
          <a:p>
            <a:r>
              <a:rPr lang="en-US" dirty="0"/>
              <a:t>It is likely that future regulations will involve </a:t>
            </a:r>
            <a:r>
              <a:rPr lang="en-US" dirty="0">
                <a:solidFill>
                  <a:srgbClr val="C00000"/>
                </a:solidFill>
              </a:rPr>
              <a:t>algorithmic </a:t>
            </a:r>
            <a:r>
              <a:rPr lang="en-US" dirty="0"/>
              <a:t>tests. </a:t>
            </a:r>
          </a:p>
          <a:p>
            <a:pPr lvl="1"/>
            <a:r>
              <a:rPr lang="en-US" dirty="0"/>
              <a:t>For example, test of whether a model has been exposed to certain copyrighted material. </a:t>
            </a:r>
          </a:p>
          <a:p>
            <a:endParaRPr lang="en-US" dirty="0"/>
          </a:p>
          <a:p>
            <a:r>
              <a:rPr lang="en-US" dirty="0">
                <a:solidFill>
                  <a:srgbClr val="0044F9"/>
                </a:solidFill>
              </a:rPr>
              <a:t>We understand the technical tools and challenges. </a:t>
            </a:r>
          </a:p>
          <a:p>
            <a:r>
              <a:rPr lang="en-US" dirty="0">
                <a:solidFill>
                  <a:srgbClr val="0044F9"/>
                </a:solidFill>
              </a:rPr>
              <a:t>You understand the policy/application landscape. </a:t>
            </a:r>
          </a:p>
          <a:p>
            <a:r>
              <a:rPr lang="en-US" dirty="0">
                <a:solidFill>
                  <a:srgbClr val="0044F9"/>
                </a:solidFill>
              </a:rPr>
              <a:t>Dream team? 😉</a:t>
            </a:r>
          </a:p>
        </p:txBody>
      </p:sp>
      <p:sp>
        <p:nvSpPr>
          <p:cNvPr id="4" name="Title 3">
            <a:extLst>
              <a:ext uri="{FF2B5EF4-FFF2-40B4-BE49-F238E27FC236}">
                <a16:creationId xmlns:a16="http://schemas.microsoft.com/office/drawing/2014/main" id="{6643B0B2-3DFC-9BBE-C876-78DFD74F5E63}"/>
              </a:ext>
            </a:extLst>
          </p:cNvPr>
          <p:cNvSpPr>
            <a:spLocks noGrp="1"/>
          </p:cNvSpPr>
          <p:nvPr>
            <p:ph type="title"/>
          </p:nvPr>
        </p:nvSpPr>
        <p:spPr/>
        <p:txBody>
          <a:bodyPr/>
          <a:lstStyle/>
          <a:p>
            <a:r>
              <a:rPr lang="en-US" dirty="0"/>
              <a:t>Room for Collaborations </a:t>
            </a:r>
          </a:p>
        </p:txBody>
      </p:sp>
      <p:sp>
        <p:nvSpPr>
          <p:cNvPr id="6" name="Slide Number Placeholder 5">
            <a:extLst>
              <a:ext uri="{FF2B5EF4-FFF2-40B4-BE49-F238E27FC236}">
                <a16:creationId xmlns:a16="http://schemas.microsoft.com/office/drawing/2014/main" id="{647DA8DC-7E1E-ACA9-CD82-A21FF6D438CE}"/>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Tree>
    <p:extLst>
      <p:ext uri="{BB962C8B-B14F-4D97-AF65-F5344CB8AC3E}">
        <p14:creationId xmlns:p14="http://schemas.microsoft.com/office/powerpoint/2010/main" val="25434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F806-F320-5CBD-BD70-56311BBDE784}"/>
              </a:ext>
            </a:extLst>
          </p:cNvPr>
          <p:cNvSpPr>
            <a:spLocks noGrp="1"/>
          </p:cNvSpPr>
          <p:nvPr>
            <p:ph type="title"/>
          </p:nvPr>
        </p:nvSpPr>
        <p:spPr/>
        <p:txBody>
          <a:bodyPr/>
          <a:lstStyle/>
          <a:p>
            <a:r>
              <a:rPr lang="en-US" dirty="0"/>
              <a:t>Thanks! </a:t>
            </a:r>
          </a:p>
        </p:txBody>
      </p:sp>
      <p:sp>
        <p:nvSpPr>
          <p:cNvPr id="3" name="Slide Number Placeholder 2">
            <a:extLst>
              <a:ext uri="{FF2B5EF4-FFF2-40B4-BE49-F238E27FC236}">
                <a16:creationId xmlns:a16="http://schemas.microsoft.com/office/drawing/2014/main" id="{E9E09276-F149-CFFB-AB48-08F7D512E9E3}"/>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spTree>
    <p:extLst>
      <p:ext uri="{BB962C8B-B14F-4D97-AF65-F5344CB8AC3E}">
        <p14:creationId xmlns:p14="http://schemas.microsoft.com/office/powerpoint/2010/main" val="196136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D06-9223-08F0-AF2A-2D68425C7C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8BF28F-2957-FDB5-267B-3CE8BD566B44}"/>
              </a:ext>
            </a:extLst>
          </p:cNvPr>
          <p:cNvSpPr>
            <a:spLocks noGrp="1"/>
          </p:cNvSpPr>
          <p:nvPr>
            <p:ph idx="1"/>
          </p:nvPr>
        </p:nvSpPr>
        <p:spPr/>
        <p:txBody>
          <a:bodyPr/>
          <a:lstStyle/>
          <a:p>
            <a:endParaRPr lang="en-US"/>
          </a:p>
        </p:txBody>
      </p:sp>
      <p:pic>
        <p:nvPicPr>
          <p:cNvPr id="10242" name="Picture 2" descr="A Beginner's Guide to Prompt Design for Text-to-Image Generative Models |  by Leonie Monigatti | Towards Data Science">
            <a:extLst>
              <a:ext uri="{FF2B5EF4-FFF2-40B4-BE49-F238E27FC236}">
                <a16:creationId xmlns:a16="http://schemas.microsoft.com/office/drawing/2014/main" id="{C2DE8A47-C672-4D12-E863-5E89CCA29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41" y="80683"/>
            <a:ext cx="12737223" cy="672352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29DFAEE-51C4-87AF-44F9-28840B6C4169}"/>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spTree>
    <p:extLst>
      <p:ext uri="{BB962C8B-B14F-4D97-AF65-F5344CB8AC3E}">
        <p14:creationId xmlns:p14="http://schemas.microsoft.com/office/powerpoint/2010/main" val="3686391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B05C-0D01-C9DD-4C14-0A2A9AA36E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BF5EB7-4937-894E-86C3-C8DC8D86B438}"/>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9983BFB3-FDF7-DE27-EB7D-6D379BE78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EEBAA42-BA30-C681-663F-C33FFFD62AA4}"/>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dirty="0"/>
          </a:p>
        </p:txBody>
      </p:sp>
    </p:spTree>
    <p:extLst>
      <p:ext uri="{BB962C8B-B14F-4D97-AF65-F5344CB8AC3E}">
        <p14:creationId xmlns:p14="http://schemas.microsoft.com/office/powerpoint/2010/main" val="23310593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88EC4D-1CAE-4448-A11D-93658C1B1FEC}"/>
              </a:ext>
            </a:extLst>
          </p:cNvPr>
          <p:cNvSpPr txBox="1">
            <a:spLocks/>
          </p:cNvSpPr>
          <p:nvPr/>
        </p:nvSpPr>
        <p:spPr>
          <a:xfrm>
            <a:off x="3021459" y="2878100"/>
            <a:ext cx="11360800" cy="1122400"/>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buClrTx/>
              <a:buFontTx/>
            </a:pPr>
            <a:r>
              <a:rPr lang="en-US" sz="4800" dirty="0">
                <a:latin typeface="Corbel" panose="020B0503020204020204" pitchFamily="34" charset="0"/>
              </a:rPr>
              <a:t>Self-Supervised Models</a:t>
            </a:r>
          </a:p>
        </p:txBody>
      </p:sp>
      <p:sp>
        <p:nvSpPr>
          <p:cNvPr id="4" name="Slide Number Placeholder 3">
            <a:extLst>
              <a:ext uri="{FF2B5EF4-FFF2-40B4-BE49-F238E27FC236}">
                <a16:creationId xmlns:a16="http://schemas.microsoft.com/office/drawing/2014/main" id="{4C32AF72-4470-66C6-C2E2-58B127F404DB}"/>
              </a:ext>
            </a:extLst>
          </p:cNvPr>
          <p:cNvSpPr>
            <a:spLocks noGrp="1"/>
          </p:cNvSpPr>
          <p:nvPr>
            <p:ph type="sldNum" idx="12"/>
          </p:nvPr>
        </p:nvSpPr>
        <p:spPr/>
        <p:txBody>
          <a:bodyPr/>
          <a:lstStyle/>
          <a:p>
            <a:fld id="{00000000-1234-1234-1234-123412341234}" type="slidenum">
              <a:rPr lang="en" smtClean="0"/>
              <a:pPr/>
              <a:t>7</a:t>
            </a:fld>
            <a:endParaRPr lang="en" dirty="0"/>
          </a:p>
        </p:txBody>
      </p:sp>
    </p:spTree>
    <p:extLst>
      <p:ext uri="{BB962C8B-B14F-4D97-AF65-F5344CB8AC3E}">
        <p14:creationId xmlns:p14="http://schemas.microsoft.com/office/powerpoint/2010/main" val="524866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415600" y="1536633"/>
            <a:ext cx="11360800" cy="4555200"/>
          </a:xfrm>
        </p:spPr>
        <p:txBody>
          <a:bodyPr/>
          <a:lstStyle/>
          <a:p>
            <a:endParaRPr lang="en-US" dirty="0"/>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230683"/>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629582"/>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596711"/>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2902849"/>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4769421"/>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F0D0CA1-7576-5AC2-AF9C-EC2D99EC6D52}"/>
              </a:ext>
            </a:extLst>
          </p:cNvPr>
          <p:cNvSpPr>
            <a:spLocks noGrp="1"/>
          </p:cNvSpPr>
          <p:nvPr>
            <p:ph type="sldNum" idx="12"/>
          </p:nvPr>
        </p:nvSpPr>
        <p:spPr/>
        <p:txBody>
          <a:bodyPr/>
          <a:lstStyle/>
          <a:p>
            <a:fld id="{00000000-1234-1234-1234-123412341234}" type="slidenum">
              <a:rPr lang="en" smtClean="0"/>
              <a:pPr/>
              <a:t>8</a:t>
            </a:fld>
            <a:endParaRPr lang="en" dirty="0"/>
          </a:p>
        </p:txBody>
      </p:sp>
    </p:spTree>
    <p:extLst>
      <p:ext uri="{BB962C8B-B14F-4D97-AF65-F5344CB8AC3E}">
        <p14:creationId xmlns:p14="http://schemas.microsoft.com/office/powerpoint/2010/main" val="33167376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a:xfrm>
            <a:off x="415600" y="1536633"/>
            <a:ext cx="11360800" cy="4555200"/>
          </a:xfrm>
        </p:spPr>
        <p:txBody>
          <a:bodyPr/>
          <a:lstStyle/>
          <a:p>
            <a:endParaRPr lang="en-US" dirty="0"/>
          </a:p>
        </p:txBody>
      </p:sp>
      <p:sp>
        <p:nvSpPr>
          <p:cNvPr id="9" name="TextBox 8">
            <a:extLst>
              <a:ext uri="{FF2B5EF4-FFF2-40B4-BE49-F238E27FC236}">
                <a16:creationId xmlns:a16="http://schemas.microsoft.com/office/drawing/2014/main" id="{210B9911-C771-55EA-E4A5-DD070693CDBF}"/>
              </a:ext>
            </a:extLst>
          </p:cNvPr>
          <p:cNvSpPr txBox="1"/>
          <p:nvPr/>
        </p:nvSpPr>
        <p:spPr>
          <a:xfrm>
            <a:off x="5184480" y="5230683"/>
            <a:ext cx="1229916" cy="1233262"/>
          </a:xfrm>
          <a:prstGeom prst="rect">
            <a:avLst/>
          </a:prstGeom>
          <a:noFill/>
        </p:spPr>
        <p:txBody>
          <a:bodyPr wrap="square">
            <a:noAutofit/>
          </a:bodyPr>
          <a:lstStyle/>
          <a:p>
            <a:pPr algn="ctr"/>
            <a:r>
              <a:rPr lang="en-US" sz="9600" dirty="0"/>
              <a:t>🤖</a:t>
            </a:r>
          </a:p>
        </p:txBody>
      </p:sp>
      <p:sp>
        <p:nvSpPr>
          <p:cNvPr id="11" name="16-Point Star 10">
            <a:extLst>
              <a:ext uri="{FF2B5EF4-FFF2-40B4-BE49-F238E27FC236}">
                <a16:creationId xmlns:a16="http://schemas.microsoft.com/office/drawing/2014/main" id="{043CB37E-DD1B-155C-EA02-032E37EA09DB}"/>
              </a:ext>
            </a:extLst>
          </p:cNvPr>
          <p:cNvSpPr/>
          <p:nvPr/>
        </p:nvSpPr>
        <p:spPr>
          <a:xfrm>
            <a:off x="2035424" y="2629582"/>
            <a:ext cx="2885914" cy="2422626"/>
          </a:xfrm>
          <a:prstGeom prst="star16">
            <a:avLst>
              <a:gd name="adj" fmla="val 4262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Examples of the World</a:t>
            </a:r>
          </a:p>
        </p:txBody>
      </p:sp>
      <p:cxnSp>
        <p:nvCxnSpPr>
          <p:cNvPr id="13" name="Curved Connector 12">
            <a:extLst>
              <a:ext uri="{FF2B5EF4-FFF2-40B4-BE49-F238E27FC236}">
                <a16:creationId xmlns:a16="http://schemas.microsoft.com/office/drawing/2014/main" id="{E69CD403-55A8-C94A-8697-0FAE75F63573}"/>
              </a:ext>
            </a:extLst>
          </p:cNvPr>
          <p:cNvCxnSpPr>
            <a:cxnSpLocks/>
            <a:stCxn id="11" idx="6"/>
            <a:endCxn id="9" idx="1"/>
          </p:cNvCxnSpPr>
          <p:nvPr/>
        </p:nvCxnSpPr>
        <p:spPr>
          <a:xfrm rot="16200000" flipH="1">
            <a:off x="3933877" y="4596711"/>
            <a:ext cx="795106" cy="170609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338E22A2-0415-5D6B-8569-DFEFD22C68E9}"/>
              </a:ext>
            </a:extLst>
          </p:cNvPr>
          <p:cNvSpPr/>
          <p:nvPr/>
        </p:nvSpPr>
        <p:spPr>
          <a:xfrm>
            <a:off x="6786450" y="2902849"/>
            <a:ext cx="2286000" cy="1866572"/>
          </a:xfrm>
          <a:prstGeom prst="roundRect">
            <a:avLst>
              <a:gd name="adj" fmla="val 377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New Instances</a:t>
            </a:r>
          </a:p>
        </p:txBody>
      </p:sp>
      <p:cxnSp>
        <p:nvCxnSpPr>
          <p:cNvPr id="24" name="Curved Connector 23">
            <a:extLst>
              <a:ext uri="{FF2B5EF4-FFF2-40B4-BE49-F238E27FC236}">
                <a16:creationId xmlns:a16="http://schemas.microsoft.com/office/drawing/2014/main" id="{52901E96-5CA2-E9CB-8ED3-421D5F826A3A}"/>
              </a:ext>
            </a:extLst>
          </p:cNvPr>
          <p:cNvCxnSpPr>
            <a:cxnSpLocks/>
            <a:stCxn id="9" idx="3"/>
            <a:endCxn id="23" idx="2"/>
          </p:cNvCxnSpPr>
          <p:nvPr/>
        </p:nvCxnSpPr>
        <p:spPr>
          <a:xfrm flipV="1">
            <a:off x="6414396" y="4769421"/>
            <a:ext cx="1515054" cy="10778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Google Shape;671;p110">
            <a:extLst>
              <a:ext uri="{FF2B5EF4-FFF2-40B4-BE49-F238E27FC236}">
                <a16:creationId xmlns:a16="http://schemas.microsoft.com/office/drawing/2014/main" id="{98B56E41-4E2A-A59D-723C-4D950CA88106}"/>
              </a:ext>
            </a:extLst>
          </p:cNvPr>
          <p:cNvPicPr preferRelativeResize="0"/>
          <p:nvPr/>
        </p:nvPicPr>
        <p:blipFill rotWithShape="1">
          <a:blip r:embed="rId3">
            <a:alphaModFix/>
          </a:blip>
          <a:srcRect r="39007"/>
          <a:stretch/>
        </p:blipFill>
        <p:spPr>
          <a:xfrm>
            <a:off x="1423113" y="1627316"/>
            <a:ext cx="3738480" cy="3424890"/>
          </a:xfrm>
          <a:prstGeom prst="rect">
            <a:avLst/>
          </a:prstGeom>
          <a:noFill/>
          <a:ln>
            <a:noFill/>
          </a:ln>
        </p:spPr>
      </p:pic>
      <p:sp>
        <p:nvSpPr>
          <p:cNvPr id="5" name="Slide Number Placeholder 4">
            <a:extLst>
              <a:ext uri="{FF2B5EF4-FFF2-40B4-BE49-F238E27FC236}">
                <a16:creationId xmlns:a16="http://schemas.microsoft.com/office/drawing/2014/main" id="{E7EA5119-B7FA-9DA4-CC47-7475CF1DDB58}"/>
              </a:ext>
            </a:extLst>
          </p:cNvPr>
          <p:cNvSpPr>
            <a:spLocks noGrp="1"/>
          </p:cNvSpPr>
          <p:nvPr>
            <p:ph type="sldNum" idx="12"/>
          </p:nvPr>
        </p:nvSpPr>
        <p:spPr/>
        <p:txBody>
          <a:bodyPr/>
          <a:lstStyle/>
          <a:p>
            <a:fld id="{00000000-1234-1234-1234-123412341234}" type="slidenum">
              <a:rPr lang="en" smtClean="0"/>
              <a:pPr/>
              <a:t>9</a:t>
            </a:fld>
            <a:endParaRPr lang="en" dirty="0"/>
          </a:p>
        </p:txBody>
      </p:sp>
    </p:spTree>
    <p:extLst>
      <p:ext uri="{BB962C8B-B14F-4D97-AF65-F5344CB8AC3E}">
        <p14:creationId xmlns:p14="http://schemas.microsoft.com/office/powerpoint/2010/main" val="3618654470"/>
      </p:ext>
    </p:extLst>
  </p:cSld>
  <p:clrMapOvr>
    <a:masterClrMapping/>
  </p:clrMapOvr>
  <p:transition/>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139979</TotalTime>
  <Words>1986</Words>
  <Application>Microsoft Macintosh PowerPoint</Application>
  <PresentationFormat>Widescreen</PresentationFormat>
  <Paragraphs>313</Paragraphs>
  <Slides>45</Slides>
  <Notes>29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adobe-caslon-pro</vt:lpstr>
      <vt:lpstr>Arial</vt:lpstr>
      <vt:lpstr>Avenir Book</vt:lpstr>
      <vt:lpstr>Corbel</vt:lpstr>
      <vt:lpstr>AI2 PPT Theme</vt:lpstr>
      <vt:lpstr>On AI’s Impact —   An Engineer’s Take </vt:lpstr>
      <vt:lpstr>Today?</vt:lpstr>
      <vt:lpstr>Chatbots are the buzz!! </vt:lpstr>
      <vt:lpstr>These Chatbots are Real Generalists! </vt:lpstr>
      <vt:lpstr>PowerPoint Presentation</vt:lpstr>
      <vt:lpstr>PowerPoint Presentation</vt:lpstr>
      <vt:lpstr>PowerPoint Presentation</vt:lpstr>
      <vt:lpstr>Self-Supervision</vt:lpstr>
      <vt:lpstr>Self-Supervision</vt:lpstr>
      <vt:lpstr>Self-Supervision</vt:lpstr>
      <vt:lpstr>Self-Supervision</vt:lpstr>
      <vt:lpstr>Self-Supervised Models</vt:lpstr>
      <vt:lpstr>Self-Supervised Models</vt:lpstr>
      <vt:lpstr>Self-Supervised Models</vt:lpstr>
      <vt:lpstr>Self-Supervised Models ~ Multi-modal Models</vt:lpstr>
      <vt:lpstr>Generative AI Technologies</vt:lpstr>
      <vt:lpstr>AI Models ~ Sponges </vt:lpstr>
      <vt:lpstr>AI Models ~ Sponges </vt:lpstr>
      <vt:lpstr>AI Models ~ Sponges </vt:lpstr>
      <vt:lpstr>Scaling up AI Models Makes it Better </vt:lpstr>
      <vt:lpstr>Scaling up AI Models Makes it Better  Why not just scale all the way down???</vt:lpstr>
      <vt:lpstr>Zipf’s Law — The long tail  Most things are infrequent</vt:lpstr>
      <vt:lpstr>Zipf’s Law — The long tail  Most things are infrequent</vt:lpstr>
      <vt:lpstr>Zipf’s Law — The long tail  Models’ quality depend on frequency of patterns </vt:lpstr>
      <vt:lpstr>Zipf’s Law — The long tail  Models’ quality depend on frequency of patterns  The long tail  =&gt; Hallucinations</vt:lpstr>
      <vt:lpstr>Zipf’s Law — The long tail  Models’ quality depend on frequency of patterns  The long tail  =&gt; Hallucinations</vt:lpstr>
      <vt:lpstr>Zipf’s Law — The long tail  Models’ quality depend on frequency of patterns  The long tail  =&gt; Hallucinations</vt:lpstr>
      <vt:lpstr>The long tail  =&gt; Hallucinations  Less or unobserved contexts lead to false generations </vt:lpstr>
      <vt:lpstr>Short Term: AI as a Tool Specialized applications allow us to constrain the model to focused use cases and overcome hallucination.</vt:lpstr>
      <vt:lpstr>Short Term: AI as a Tool Specialized applications allow us to constrain the model to focused use cases and overcome hallucination.</vt:lpstr>
      <vt:lpstr>Highlight: Information Needs in Healthcare</vt:lpstr>
      <vt:lpstr>Highlight: Information Needs in Healthcare</vt:lpstr>
      <vt:lpstr>Highlight: Surgery Assistant </vt:lpstr>
      <vt:lpstr>Going Forward … </vt:lpstr>
      <vt:lpstr>Human-AI Collaboration  Human-machine complementarity will bring opportunities </vt:lpstr>
      <vt:lpstr>PowerPoint Presentation</vt:lpstr>
      <vt:lpstr>Let’s talk about  concerns … </vt:lpstr>
      <vt:lpstr>Danger: Web-Scale Poisoning</vt:lpstr>
      <vt:lpstr>Danger: Pushing Envelope of Privacy</vt:lpstr>
      <vt:lpstr>Different Types of “Watching”</vt:lpstr>
      <vt:lpstr>Danger: Giving up Too Much + Sudden Change </vt:lpstr>
      <vt:lpstr>Putting it Together </vt:lpstr>
      <vt:lpstr>Other Concerns I Didn’t Cover</vt:lpstr>
      <vt:lpstr>Room for Collaborations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2771</cp:revision>
  <dcterms:created xsi:type="dcterms:W3CDTF">2020-06-18T00:10:56Z</dcterms:created>
  <dcterms:modified xsi:type="dcterms:W3CDTF">2023-05-15T16:51:54Z</dcterms:modified>
</cp:coreProperties>
</file>